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00" r:id="rId2"/>
    <p:sldId id="263" r:id="rId3"/>
    <p:sldId id="276" r:id="rId4"/>
    <p:sldId id="271" r:id="rId5"/>
    <p:sldId id="275" r:id="rId6"/>
    <p:sldId id="273" r:id="rId7"/>
    <p:sldId id="262" r:id="rId8"/>
    <p:sldId id="264"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66543" autoAdjust="0"/>
  </p:normalViewPr>
  <p:slideViewPr>
    <p:cSldViewPr snapToGrid="0">
      <p:cViewPr>
        <p:scale>
          <a:sx n="66" d="100"/>
          <a:sy n="66" d="100"/>
        </p:scale>
        <p:origin x="48" y="-1110"/>
      </p:cViewPr>
      <p:guideLst>
        <p:guide orient="horz" pos="2160"/>
        <p:guide pos="3840"/>
      </p:guideLst>
    </p:cSldViewPr>
  </p:slideViewPr>
  <p:notesTextViewPr>
    <p:cViewPr>
      <p:scale>
        <a:sx n="125" d="100"/>
        <a:sy n="125" d="100"/>
      </p:scale>
      <p:origin x="0" y="-7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2020/4/7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老师好 同学们好 我是张斌艳 今天我汇报的论文是一篇来自</a:t>
            </a:r>
            <a:r>
              <a:rPr lang="en-US" altLang="zh-CN" dirty="0"/>
              <a:t>2019AAAI</a:t>
            </a:r>
            <a:r>
              <a:rPr lang="zh-CN" altLang="en-US" dirty="0"/>
              <a:t>的文章，该文章是利用注意力机制处理后的外部知识库来辅助判别短文本的分类。</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接下来我们将从这五个方面来介绍这篇文章</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首先我们先来看三个例子，例子</a:t>
            </a:r>
            <a:r>
              <a:rPr lang="en-US" altLang="zh-CN" b="0" dirty="0">
                <a:solidFill>
                  <a:schemeClr val="tx1"/>
                </a:solidFill>
                <a:effectLst/>
                <a:latin typeface="黑体" panose="02010609060101010101" pitchFamily="49" charset="-122"/>
                <a:ea typeface="黑体" panose="02010609060101010101" pitchFamily="49" charset="-122"/>
              </a:rPr>
              <a:t>1</a:t>
            </a:r>
            <a:r>
              <a:rPr lang="zh-CN" altLang="en-US" b="0" dirty="0">
                <a:solidFill>
                  <a:schemeClr val="tx1"/>
                </a:solidFill>
                <a:effectLst/>
                <a:latin typeface="黑体" panose="02010609060101010101" pitchFamily="49" charset="-122"/>
                <a:ea typeface="黑体" panose="02010609060101010101" pitchFamily="49" charset="-122"/>
              </a:rPr>
              <a:t>：其中的</a:t>
            </a:r>
            <a:r>
              <a:rPr lang="en-US" altLang="zh-CN" b="0" dirty="0">
                <a:solidFill>
                  <a:schemeClr val="tx1"/>
                </a:solidFill>
                <a:effectLst/>
                <a:latin typeface="黑体" panose="02010609060101010101" pitchFamily="49" charset="-122"/>
                <a:ea typeface="黑体" panose="02010609060101010101" pitchFamily="49" charset="-122"/>
              </a:rPr>
              <a:t>jay</a:t>
            </a:r>
            <a:r>
              <a:rPr lang="zh-CN" altLang="en-US" b="0" dirty="0">
                <a:solidFill>
                  <a:schemeClr val="tx1"/>
                </a:solidFill>
                <a:effectLst/>
                <a:latin typeface="黑体" panose="02010609060101010101" pitchFamily="49" charset="-122"/>
                <a:ea typeface="黑体" panose="02010609060101010101" pitchFamily="49" charset="-122"/>
              </a:rPr>
              <a:t>用人来判断很容易判断为这是个歌手 但由于模型所使用的词库是没有这个单词的存在，是很容易把这个词当成新的单词去处理的。而知识库的存在则有助于模型去理解短文本，尤其是处理以前不能被理解的单词，如例子</a:t>
            </a:r>
            <a:r>
              <a:rPr lang="en-US" altLang="zh-CN" b="0" dirty="0">
                <a:solidFill>
                  <a:schemeClr val="tx1"/>
                </a:solidFill>
                <a:effectLst/>
                <a:latin typeface="黑体" panose="02010609060101010101" pitchFamily="49" charset="-122"/>
                <a:ea typeface="黑体" panose="02010609060101010101" pitchFamily="49" charset="-122"/>
              </a:rPr>
              <a:t>1</a:t>
            </a:r>
            <a:r>
              <a:rPr lang="zh-CN" altLang="en-US" b="0" dirty="0">
                <a:solidFill>
                  <a:schemeClr val="tx1"/>
                </a:solidFill>
                <a:effectLst/>
                <a:latin typeface="黑体" panose="02010609060101010101" pitchFamily="49" charset="-122"/>
                <a:ea typeface="黑体" panose="02010609060101010101" pitchFamily="49" charset="-122"/>
              </a:rPr>
              <a:t>中的</a:t>
            </a:r>
            <a:r>
              <a:rPr lang="en-US" altLang="zh-CN" b="0" dirty="0">
                <a:solidFill>
                  <a:schemeClr val="tx1"/>
                </a:solidFill>
                <a:effectLst/>
                <a:latin typeface="黑体" panose="02010609060101010101" pitchFamily="49" charset="-122"/>
                <a:ea typeface="黑体" panose="02010609060101010101" pitchFamily="49" charset="-122"/>
              </a:rPr>
              <a:t>jay;</a:t>
            </a: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常用的知识库有</a:t>
            </a:r>
            <a:r>
              <a:rPr lang="en-US" altLang="zh-CN" b="0" dirty="0">
                <a:solidFill>
                  <a:schemeClr val="tx1"/>
                </a:solidFill>
                <a:effectLst/>
                <a:latin typeface="黑体" panose="02010609060101010101" pitchFamily="49" charset="-122"/>
                <a:ea typeface="黑体" panose="02010609060101010101" pitchFamily="49" charset="-122"/>
              </a:rPr>
              <a:t>YAGO</a:t>
            </a:r>
            <a:r>
              <a:rPr lang="zh-CN" altLang="en-US" b="0" dirty="0">
                <a:solidFill>
                  <a:schemeClr val="tx1"/>
                </a:solidFill>
                <a:effectLst/>
                <a:latin typeface="黑体" panose="02010609060101010101" pitchFamily="49" charset="-122"/>
                <a:ea typeface="黑体" panose="02010609060101010101" pitchFamily="49" charset="-122"/>
              </a:rPr>
              <a:t>、</a:t>
            </a:r>
            <a:r>
              <a:rPr lang="en-US" altLang="zh-CN" b="0" dirty="0">
                <a:solidFill>
                  <a:schemeClr val="tx1"/>
                </a:solidFill>
                <a:effectLst/>
                <a:latin typeface="黑体" panose="02010609060101010101" pitchFamily="49" charset="-122"/>
                <a:ea typeface="黑体" panose="02010609060101010101" pitchFamily="49" charset="-122"/>
              </a:rPr>
              <a:t>freebase</a:t>
            </a:r>
            <a:r>
              <a:rPr lang="zh-CN" altLang="en-US" b="0" dirty="0">
                <a:solidFill>
                  <a:schemeClr val="tx1"/>
                </a:solidFill>
                <a:effectLst/>
                <a:latin typeface="黑体" panose="02010609060101010101" pitchFamily="49" charset="-122"/>
                <a:ea typeface="黑体" panose="02010609060101010101" pitchFamily="49" charset="-122"/>
              </a:rPr>
              <a:t>、</a:t>
            </a:r>
            <a:r>
              <a:rPr lang="en-US" altLang="zh-CN" b="0" dirty="0" err="1">
                <a:solidFill>
                  <a:schemeClr val="tx1"/>
                </a:solidFill>
                <a:effectLst/>
                <a:latin typeface="黑体" panose="02010609060101010101" pitchFamily="49" charset="-122"/>
                <a:ea typeface="黑体" panose="02010609060101010101" pitchFamily="49" charset="-122"/>
              </a:rPr>
              <a:t>wikipedia</a:t>
            </a:r>
            <a:r>
              <a:rPr lang="zh-CN" altLang="en-US" b="0" dirty="0">
                <a:solidFill>
                  <a:schemeClr val="tx1"/>
                </a:solidFill>
                <a:effectLst/>
                <a:latin typeface="黑体" panose="02010609060101010101" pitchFamily="49" charset="-122"/>
                <a:ea typeface="黑体" panose="02010609060101010101" pitchFamily="49" charset="-122"/>
              </a:rPr>
              <a:t>等。</a:t>
            </a: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例子</a:t>
            </a:r>
            <a:r>
              <a:rPr lang="en-US" altLang="zh-CN" b="0" dirty="0">
                <a:solidFill>
                  <a:schemeClr val="tx1"/>
                </a:solidFill>
                <a:effectLst/>
                <a:latin typeface="黑体" panose="02010609060101010101" pitchFamily="49" charset="-122"/>
                <a:ea typeface="黑体" panose="02010609060101010101" pitchFamily="49" charset="-122"/>
              </a:rPr>
              <a:t>2</a:t>
            </a:r>
            <a:r>
              <a:rPr lang="zh-CN" altLang="en-US" b="0" dirty="0">
                <a:solidFill>
                  <a:schemeClr val="tx1"/>
                </a:solidFill>
                <a:effectLst/>
                <a:latin typeface="黑体" panose="02010609060101010101" pitchFamily="49" charset="-122"/>
                <a:ea typeface="黑体" panose="02010609060101010101" pitchFamily="49" charset="-122"/>
              </a:rPr>
              <a:t>中，</a:t>
            </a:r>
            <a:r>
              <a:rPr lang="en-US" altLang="zh-CN" b="0" dirty="0">
                <a:solidFill>
                  <a:schemeClr val="tx1"/>
                </a:solidFill>
                <a:effectLst/>
                <a:latin typeface="黑体" panose="02010609060101010101" pitchFamily="49" charset="-122"/>
                <a:ea typeface="黑体" panose="02010609060101010101" pitchFamily="49" charset="-122"/>
              </a:rPr>
              <a:t>apple</a:t>
            </a:r>
            <a:r>
              <a:rPr lang="zh-CN" altLang="en-US" b="0" dirty="0">
                <a:solidFill>
                  <a:schemeClr val="tx1"/>
                </a:solidFill>
                <a:effectLst/>
                <a:latin typeface="黑体" panose="02010609060101010101" pitchFamily="49" charset="-122"/>
                <a:ea typeface="黑体" panose="02010609060101010101" pitchFamily="49" charset="-122"/>
              </a:rPr>
              <a:t>这个实体它是有很多个意思的，因为实体本身就具有歧义性，且知识库本身也是具有噪音的，这就导致在做特征提取时很容易引入一些不正确的概念很明显，例子</a:t>
            </a:r>
            <a:r>
              <a:rPr lang="en-US" altLang="zh-CN" b="0" dirty="0">
                <a:solidFill>
                  <a:schemeClr val="tx1"/>
                </a:solidFill>
                <a:effectLst/>
                <a:latin typeface="黑体" panose="02010609060101010101" pitchFamily="49" charset="-122"/>
                <a:ea typeface="黑体" panose="02010609060101010101" pitchFamily="49" charset="-122"/>
              </a:rPr>
              <a:t>2</a:t>
            </a:r>
            <a:r>
              <a:rPr lang="zh-CN" altLang="en-US" b="0" dirty="0">
                <a:solidFill>
                  <a:schemeClr val="tx1"/>
                </a:solidFill>
                <a:effectLst/>
                <a:latin typeface="黑体" panose="02010609060101010101" pitchFamily="49" charset="-122"/>
                <a:ea typeface="黑体" panose="02010609060101010101" pitchFamily="49" charset="-122"/>
              </a:rPr>
              <a:t>中水果这个概念放在这句话里是不正确的。</a:t>
            </a: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还有一种现象是同一个实体在一句话中有多个正确的概念，例如例</a:t>
            </a:r>
            <a:r>
              <a:rPr lang="en-US" altLang="zh-CN" b="0" dirty="0">
                <a:solidFill>
                  <a:schemeClr val="tx1"/>
                </a:solidFill>
                <a:effectLst/>
                <a:latin typeface="黑体" panose="02010609060101010101" pitchFamily="49" charset="-122"/>
                <a:ea typeface="黑体" panose="02010609060101010101" pitchFamily="49" charset="-122"/>
              </a:rPr>
              <a:t>3</a:t>
            </a:r>
            <a:r>
              <a:rPr lang="zh-CN" altLang="en-US" b="0" dirty="0">
                <a:solidFill>
                  <a:schemeClr val="tx1"/>
                </a:solidFill>
                <a:effectLst/>
                <a:latin typeface="黑体" panose="02010609060101010101" pitchFamily="49" charset="-122"/>
                <a:ea typeface="黑体" panose="02010609060101010101" pitchFamily="49" charset="-122"/>
              </a:rPr>
              <a:t>中的比尔盖茨，针对比尔盖茨这个实体来说，既可以有人这个概念，同时又有企业家这个概念，但显然就这个例子而言，</a:t>
            </a:r>
            <a:r>
              <a:rPr lang="zh-CN" altLang="zh-CN" sz="1200" kern="1200" dirty="0">
                <a:solidFill>
                  <a:schemeClr val="tx1"/>
                </a:solidFill>
                <a:effectLst/>
                <a:latin typeface="+mn-lt"/>
                <a:ea typeface="+mn-ea"/>
                <a:cs typeface="+mn-cs"/>
              </a:rPr>
              <a:t>企业家比人更具体</a:t>
            </a:r>
            <a:r>
              <a:rPr lang="zh-CN" altLang="en-US" sz="1200" kern="1200" dirty="0">
                <a:solidFill>
                  <a:schemeClr val="tx1"/>
                </a:solidFill>
                <a:effectLst/>
                <a:latin typeface="+mn-lt"/>
                <a:ea typeface="+mn-ea"/>
                <a:cs typeface="+mn-cs"/>
              </a:rPr>
              <a:t>。因此</a:t>
            </a:r>
            <a:r>
              <a:rPr lang="zh-CN" altLang="zh-CN" sz="1200" kern="1200" dirty="0">
                <a:solidFill>
                  <a:schemeClr val="tx1"/>
                </a:solidFill>
                <a:effectLst/>
                <a:latin typeface="+mn-lt"/>
                <a:ea typeface="+mn-ea"/>
                <a:cs typeface="+mn-cs"/>
              </a:rPr>
              <a:t>在这种情况下应赋予企业家更大的权重。</a:t>
            </a: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b="0" dirty="0">
              <a:solidFill>
                <a:schemeClr val="tx1"/>
              </a:solidFill>
              <a:effectLst/>
              <a:latin typeface="黑体" panose="02010609060101010101" pitchFamily="49" charset="-122"/>
              <a:ea typeface="黑体" panose="02010609060101010101" pitchFamily="49" charset="-122"/>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en-US" b="0" dirty="0">
                <a:solidFill>
                  <a:schemeClr val="tx1"/>
                </a:solidFill>
                <a:effectLst/>
                <a:latin typeface="黑体" panose="02010609060101010101" pitchFamily="49" charset="-122"/>
                <a:ea typeface="黑体" panose="02010609060101010101" pitchFamily="49" charset="-122"/>
              </a:rPr>
              <a:t>由这三个例子我们可以总结出两个问题，一个问题是如何识别出文本中的实体并链接到知识库中，第二个问题就是如何在知识库中多个概念中选出更为合适的概念，本文模型就如何解决这两个问题展开了叙述。</a:t>
            </a:r>
            <a:endParaRPr lang="en-US" altLang="zh-CN" b="0" dirty="0">
              <a:solidFill>
                <a:schemeClr val="tx1"/>
              </a:solidFill>
              <a:effectLst/>
              <a:latin typeface="黑体" panose="02010609060101010101" pitchFamily="49" charset="-122"/>
              <a:ea typeface="黑体" panose="02010609060101010101" pitchFamily="49" charset="-122"/>
            </a:endParaRPr>
          </a:p>
        </p:txBody>
      </p:sp>
      <p:sp>
        <p:nvSpPr>
          <p:cNvPr id="4" name="灯片编号占位符 3"/>
          <p:cNvSpPr>
            <a:spLocks noGrp="1"/>
          </p:cNvSpPr>
          <p:nvPr>
            <p:ph type="sldNum" sz="quarter" idx="10"/>
          </p:nvPr>
        </p:nvSpPr>
        <p:spPr/>
        <p:txBody>
          <a:bodyPr/>
          <a:lstStyle/>
          <a:p>
            <a:fld id="{01FDA67F-B4CA-4472-A62D-C6C405E2262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a:t>
            </a:r>
            <a:r>
              <a:rPr lang="zh-CN" altLang="en-US" dirty="0"/>
              <a:t>针对上述两个问题，本文提出的解决办法是双向</a:t>
            </a:r>
            <a:r>
              <a:rPr lang="en-US" altLang="zh-CN" dirty="0"/>
              <a:t>LSTM</a:t>
            </a:r>
            <a:r>
              <a:rPr lang="zh-CN" altLang="en-US" dirty="0"/>
              <a:t>后加两种自注意力机制，简单来说该方法分为两部进行，第一步是实体链接，第二部是概念化实体</a:t>
            </a:r>
            <a:endParaRPr lang="en-US" altLang="zh-CN" dirty="0"/>
          </a:p>
          <a:p>
            <a:r>
              <a:rPr lang="zh-CN" altLang="en-US" dirty="0"/>
              <a:t>针对</a:t>
            </a:r>
            <a:r>
              <a:rPr lang="zh-CN" altLang="en-US" b="0" dirty="0">
                <a:solidFill>
                  <a:schemeClr val="tx1"/>
                </a:solidFill>
                <a:effectLst/>
                <a:latin typeface="黑体" panose="02010609060101010101" pitchFamily="49" charset="-122"/>
                <a:ea typeface="黑体" panose="02010609060101010101" pitchFamily="49" charset="-122"/>
              </a:rPr>
              <a:t>如何识别出文本中的实体并链接到知识库中这一问题</a:t>
            </a:r>
            <a:r>
              <a:rPr lang="zh-CN" altLang="en-US" dirty="0"/>
              <a:t>，我们通过实体链接来解决。这样我们可以找到短文本中存在的实体且得到实体对应的概念库。对于如何找到实体对应的概念库，本文计算短文本与其概念之间的语义相似性来解决。针对第二个如何给短文本中的多个概念分配不同权重的这一问题，本文通过计算每个概念相对于整个概念集的重要性来得出。最左边这个图就是比较常见的双向</a:t>
            </a:r>
            <a:r>
              <a:rPr lang="en-US" altLang="zh-CN" dirty="0"/>
              <a:t>LSTM</a:t>
            </a:r>
            <a:r>
              <a:rPr lang="zh-CN" altLang="en-US" dirty="0"/>
              <a:t>加自注意力机制模型图</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这是模型整体架构图，该模型的左边的输入是长度为</a:t>
            </a:r>
            <a:r>
              <a:rPr lang="en-US" altLang="zh-CN" dirty="0"/>
              <a:t>n</a:t>
            </a:r>
            <a:r>
              <a:rPr lang="zh-CN" altLang="en-US" dirty="0"/>
              <a:t>的单词序列，字符级和词级嵌入经过一层双向</a:t>
            </a:r>
            <a:r>
              <a:rPr lang="en-US" altLang="zh-CN" dirty="0"/>
              <a:t>LSTM</a:t>
            </a:r>
            <a:r>
              <a:rPr lang="zh-CN" altLang="en-US" dirty="0"/>
              <a:t>得到的隐藏层的嵌入集合为</a:t>
            </a:r>
            <a:r>
              <a:rPr lang="en-US" altLang="zh-CN" dirty="0"/>
              <a:t>H</a:t>
            </a:r>
            <a:r>
              <a:rPr lang="zh-CN" altLang="en-US" dirty="0"/>
              <a:t>，自注意力只需要一个序列即可进行计算表示，因此我们直接将隐藏层序列</a:t>
            </a:r>
            <a:r>
              <a:rPr lang="en-US" altLang="zh-CN" dirty="0"/>
              <a:t>H</a:t>
            </a:r>
            <a:r>
              <a:rPr lang="zh-CN" altLang="en-US" dirty="0"/>
              <a:t>来进行点击注意力计算（公式</a:t>
            </a:r>
            <a:r>
              <a:rPr lang="en-US" altLang="zh-CN" dirty="0"/>
              <a:t>4</a:t>
            </a:r>
            <a:r>
              <a:rPr lang="zh-CN" altLang="en-US" dirty="0"/>
              <a:t>），得到短文本的特征表示，该步骤可以学习句子中单词的依存关系并捕获句子的内部结构。后采用最大池化得到公式</a:t>
            </a:r>
            <a:r>
              <a:rPr lang="en-US" altLang="zh-CN" dirty="0"/>
              <a:t>5</a:t>
            </a:r>
            <a:r>
              <a:rPr lang="zh-CN" altLang="en-US" dirty="0"/>
              <a:t>中的</a:t>
            </a:r>
            <a:r>
              <a:rPr lang="en-US" altLang="zh-CN" dirty="0"/>
              <a:t>q</a:t>
            </a:r>
            <a:r>
              <a:rPr lang="zh-CN" altLang="en-US" dirty="0"/>
              <a:t>。右边的输入是大小为</a:t>
            </a:r>
            <a:r>
              <a:rPr lang="en-US" altLang="zh-CN" dirty="0"/>
              <a:t>m</a:t>
            </a:r>
            <a:r>
              <a:rPr lang="zh-CN" altLang="en-US" dirty="0"/>
              <a:t>的概念集，同样用概念级和字符级的嵌入过一层自注意力模块，然后计算短文本与概念之间的相似性，</a:t>
            </a:r>
            <a:r>
              <a:rPr lang="zh-CN" altLang="zh-CN" sz="1200" kern="1200" dirty="0">
                <a:solidFill>
                  <a:schemeClr val="tx1"/>
                </a:solidFill>
                <a:effectLst/>
                <a:latin typeface="+mn-lt"/>
                <a:ea typeface="+mn-ea"/>
                <a:cs typeface="+mn-cs"/>
              </a:rPr>
              <a:t> 较大的</a:t>
            </a:r>
            <a:r>
              <a:rPr lang="zh-CN" altLang="en-US" sz="1200" kern="1200" dirty="0">
                <a:solidFill>
                  <a:schemeClr val="tx1"/>
                </a:solidFill>
                <a:effectLst/>
                <a:latin typeface="+mn-lt"/>
                <a:ea typeface="+mn-ea"/>
                <a:cs typeface="+mn-cs"/>
              </a:rPr>
              <a:t>得分</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表示第</a:t>
            </a:r>
            <a:r>
              <a:rPr lang="en-US" altLang="zh-CN" sz="1200" kern="1200" dirty="0" err="1">
                <a:solidFill>
                  <a:schemeClr val="tx1"/>
                </a:solidFill>
                <a:effectLst/>
                <a:latin typeface="+mn-lt"/>
                <a:ea typeface="+mn-ea"/>
                <a:cs typeface="+mn-cs"/>
              </a:rPr>
              <a:t>i</a:t>
            </a:r>
            <a:r>
              <a:rPr lang="zh-CN" altLang="zh-CN" sz="1200" kern="1200" dirty="0">
                <a:solidFill>
                  <a:schemeClr val="tx1"/>
                </a:solidFill>
                <a:effectLst/>
                <a:latin typeface="+mn-lt"/>
                <a:ea typeface="+mn-ea"/>
                <a:cs typeface="+mn-cs"/>
              </a:rPr>
              <a:t>个概念在语义上与短文本更相似。</a:t>
            </a:r>
            <a:r>
              <a:rPr lang="zh-CN" altLang="en-US" dirty="0"/>
              <a:t>选出部分正确的概念集（公式</a:t>
            </a:r>
            <a:r>
              <a:rPr lang="en-US" altLang="zh-CN" dirty="0"/>
              <a:t>5</a:t>
            </a:r>
            <a:r>
              <a:rPr lang="zh-CN" altLang="en-US" dirty="0"/>
              <a:t>），然后算每个概念的相对重要性，采用的是公式</a:t>
            </a:r>
            <a:r>
              <a:rPr lang="en-US" altLang="zh-CN" dirty="0"/>
              <a:t>6</a:t>
            </a:r>
            <a:r>
              <a:rPr lang="zh-CN" altLang="en-US" dirty="0"/>
              <a:t>的计算方法。</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zh-CN" altLang="en-US" dirty="0"/>
              <a:t>左图：知识注意 力可视化。 注意权重（</a:t>
            </a:r>
            <a:r>
              <a:rPr lang="en-US" altLang="zh-CN" dirty="0"/>
              <a:t>AW</a:t>
            </a:r>
            <a:r>
              <a:rPr lang="zh-CN" altLang="en-US" dirty="0"/>
              <a:t>）用作颜色编码。右图：两个有关知识实体的例子。 带下划线的词组是实体，这两个短文本的类标签分别是历史和运输。</a:t>
            </a:r>
            <a:endParaRPr lang="en-US" altLang="zh-CN"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这是实验结果 数据除了最后一个是作者自己设定的  剩下的三个都可以下载到</a:t>
            </a:r>
          </a:p>
        </p:txBody>
      </p:sp>
      <p:sp>
        <p:nvSpPr>
          <p:cNvPr id="4" name="灯片编号占位符 3"/>
          <p:cNvSpPr>
            <a:spLocks noGrp="1"/>
          </p:cNvSpPr>
          <p:nvPr>
            <p:ph type="sldNum" sz="quarter" idx="10"/>
          </p:nvPr>
        </p:nvSpPr>
        <p:spPr/>
        <p:txBody>
          <a:bodyPr/>
          <a:lstStyle/>
          <a:p>
            <a:fld id="{01FDA67F-B4CA-4472-A62D-C6C405E2262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我们提出了以知识为动力的高度深度的短文本分类。 据我们所知，这是第一个将知识库中的先验知识结合起来以丰富短文本语义信息的注意力模型。</a:t>
            </a:r>
          </a:p>
          <a:p>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我们引入了两种注意机制（即</a:t>
            </a:r>
            <a:r>
              <a:rPr lang="en-US" altLang="zh-CN" sz="1200" kern="1200" dirty="0">
                <a:solidFill>
                  <a:schemeClr val="tx1"/>
                </a:solidFill>
                <a:effectLst/>
                <a:latin typeface="+mn-lt"/>
                <a:ea typeface="+mn-ea"/>
                <a:cs typeface="+mn-cs"/>
              </a:rPr>
              <a:t>C-ST</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C-CS</a:t>
            </a:r>
            <a:r>
              <a:rPr lang="zh-CN" altLang="zh-CN" sz="1200" kern="1200" dirty="0">
                <a:solidFill>
                  <a:schemeClr val="tx1"/>
                </a:solidFill>
                <a:effectLst/>
                <a:latin typeface="+mn-lt"/>
                <a:ea typeface="+mn-ea"/>
                <a:cs typeface="+mn-cs"/>
              </a:rPr>
              <a:t>注意），从两个方面衡量每个概念的重要性，并通过软开关将它们组合起来以自适应地获取概念的权重。</a:t>
            </a:r>
          </a:p>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0" name="图片 9"/>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grpSp>
        <p:nvGrpSpPr>
          <p:cNvPr id="17" name="组合 16"/>
          <p:cNvGrpSpPr/>
          <p:nvPr userDrawn="1"/>
        </p:nvGrpSpPr>
        <p:grpSpPr>
          <a:xfrm>
            <a:off x="0" y="0"/>
            <a:ext cx="12204000" cy="973274"/>
            <a:chOff x="0" y="0"/>
            <a:chExt cx="12204000" cy="973274"/>
          </a:xfrm>
        </p:grpSpPr>
        <p:pic>
          <p:nvPicPr>
            <p:cNvPr id="18" name="图片 17"/>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19" name="图片 18"/>
            <p:cNvPicPr>
              <a:picLocks noChangeAspect="1"/>
            </p:cNvPicPr>
            <p:nvPr/>
          </p:nvPicPr>
          <p:blipFill>
            <a:blip r:embed="rId4"/>
            <a:stretch>
              <a:fillRect/>
            </a:stretch>
          </p:blipFill>
          <p:spPr>
            <a:xfrm>
              <a:off x="11503025" y="127573"/>
              <a:ext cx="571764" cy="720000"/>
            </a:xfrm>
            <a:prstGeom prst="rect">
              <a:avLst/>
            </a:prstGeom>
          </p:spPr>
        </p:pic>
        <p:pic>
          <p:nvPicPr>
            <p:cNvPr id="21" name="图片 20"/>
            <p:cNvPicPr>
              <a:picLocks noChangeAspect="1"/>
            </p:cNvPicPr>
            <p:nvPr/>
          </p:nvPicPr>
          <p:blipFill rotWithShape="1">
            <a:blip r:embed="rId5"/>
            <a:srcRect b="41473"/>
            <a:stretch>
              <a:fillRect/>
            </a:stretch>
          </p:blipFill>
          <p:spPr>
            <a:xfrm>
              <a:off x="779089" y="689929"/>
              <a:ext cx="2924175" cy="239712"/>
            </a:xfrm>
            <a:prstGeom prst="rect">
              <a:avLst/>
            </a:prstGeom>
          </p:spPr>
        </p:pic>
        <p:sp>
          <p:nvSpPr>
            <p:cNvPr id="22" name="矩形 21"/>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pic>
          <p:nvPicPr>
            <p:cNvPr id="23" name="图片 22"/>
            <p:cNvPicPr>
              <a:picLocks noChangeAspect="1"/>
            </p:cNvPicPr>
            <p:nvPr/>
          </p:nvPicPr>
          <p:blipFill rotWithShape="1">
            <a:blip r:embed="rId6"/>
            <a:srcRect b="25639"/>
            <a:stretch>
              <a:fillRect/>
            </a:stretch>
          </p:blipFill>
          <p:spPr>
            <a:xfrm>
              <a:off x="883306" y="118429"/>
              <a:ext cx="3038475" cy="849946"/>
            </a:xfrm>
            <a:prstGeom prst="rect">
              <a:avLst/>
            </a:prstGeom>
          </p:spPr>
        </p:pic>
        <p:sp>
          <p:nvSpPr>
            <p:cNvPr id="24" name="矩形 23"/>
            <p:cNvSpPr/>
            <p:nvPr/>
          </p:nvSpPr>
          <p:spPr>
            <a:xfrm>
              <a:off x="1004107" y="80242"/>
              <a:ext cx="2132793" cy="769441"/>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sp>
          <p:nvSpPr>
            <p:cNvPr id="25" name="矩形 24"/>
            <p:cNvSpPr/>
            <p:nvPr/>
          </p:nvSpPr>
          <p:spPr>
            <a:xfrm>
              <a:off x="10261930" y="99463"/>
              <a:ext cx="1247643" cy="32316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grpSp>
      <p:sp>
        <p:nvSpPr>
          <p:cNvPr id="27" name="矩形 26"/>
          <p:cNvSpPr/>
          <p:nvPr userDrawn="1"/>
        </p:nvSpPr>
        <p:spPr>
          <a:xfrm>
            <a:off x="10261936" y="308328"/>
            <a:ext cx="1930064" cy="646331"/>
          </a:xfrm>
          <a:prstGeom prst="rect">
            <a:avLst/>
          </a:prstGeom>
        </p:spPr>
        <p:txBody>
          <a:bodyPr wrap="square">
            <a:spAutoFit/>
          </a:bodyPr>
          <a:lstStyle/>
          <a:p>
            <a:r>
              <a:rPr lang="en-US" altLang="zh-CN" dirty="0">
                <a:solidFill>
                  <a:schemeClr val="bg1">
                    <a:lumMod val="85000"/>
                  </a:schemeClr>
                </a:solidFill>
                <a:latin typeface="Bahnschrift Condensed" panose="020B0502040204020203" pitchFamily="34" charset="0"/>
              </a:rPr>
              <a:t>Advanced Technique of Artificial  Intelligence</a:t>
            </a:r>
            <a:endParaRPr lang="zh-CN" altLang="en-US" dirty="0">
              <a:solidFill>
                <a:schemeClr val="bg1">
                  <a:lumMod val="85000"/>
                </a:schemeClr>
              </a:solidFill>
              <a:latin typeface="Bahnschrift Condensed" panose="020B0502040204020203"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华康俪金黑W8(P)" panose="020B0800000000000000" pitchFamily="34" charset="-122"/>
                <a:ea typeface="华康俪金黑W8(P)" panose="020B0800000000000000" pitchFamily="34" charset="-122"/>
                <a:cs typeface="Times New Roman" panose="02020603050405020304" pitchFamily="18" charset="0"/>
              </a:defRPr>
            </a:lvl1pPr>
          </a:lstStyle>
          <a:p>
            <a:r>
              <a:rPr lang="zh-CN" altLang="en-US" dirty="0"/>
              <a:t>单击此处编辑母版标题样式</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a:defRPr sz="2200"/>
            </a:lvl3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91084" cy="608944"/>
            <a:chOff x="0" y="0"/>
            <a:chExt cx="12291084" cy="608944"/>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4"/>
            <a:stretch>
              <a:fillRect/>
            </a:stretch>
          </p:blipFill>
          <p:spPr>
            <a:xfrm>
              <a:off x="11781632" y="0"/>
              <a:ext cx="340517" cy="504825"/>
            </a:xfrm>
            <a:prstGeom prst="rect">
              <a:avLst/>
            </a:prstGeom>
          </p:spPr>
        </p:pic>
        <p:sp>
          <p:nvSpPr>
            <p:cNvPr id="15" name="矩形 14"/>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6" name="矩形 15"/>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2020/4/7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grpSp>
        <p:nvGrpSpPr>
          <p:cNvPr id="9" name="组合 8"/>
          <p:cNvGrpSpPr/>
          <p:nvPr userDrawn="1"/>
        </p:nvGrpSpPr>
        <p:grpSpPr>
          <a:xfrm>
            <a:off x="565604" y="0"/>
            <a:ext cx="11725480" cy="608944"/>
            <a:chOff x="565604" y="0"/>
            <a:chExt cx="11725480" cy="608944"/>
          </a:xfrm>
        </p:grpSpPr>
        <p:pic>
          <p:nvPicPr>
            <p:cNvPr id="11" name="图片 10"/>
            <p:cNvPicPr>
              <a:picLocks noChangeAspect="1"/>
            </p:cNvPicPr>
            <p:nvPr/>
          </p:nvPicPr>
          <p:blipFill>
            <a:blip r:embed="rId2"/>
            <a:stretch>
              <a:fillRect/>
            </a:stretch>
          </p:blipFill>
          <p:spPr>
            <a:xfrm>
              <a:off x="565604" y="126322"/>
              <a:ext cx="1887310" cy="465182"/>
            </a:xfrm>
            <a:prstGeom prst="rect">
              <a:avLst/>
            </a:prstGeom>
          </p:spPr>
        </p:pic>
        <p:sp>
          <p:nvSpPr>
            <p:cNvPr id="12" name="矩形 11"/>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a:t>
              </a:r>
              <a:r>
                <a:rPr lang="en-US" altLang="zh-CN" sz="1500" dirty="0" err="1">
                  <a:solidFill>
                    <a:schemeClr val="bg1"/>
                  </a:solidFill>
                  <a:latin typeface="Bahnschrift Condensed" panose="020B0502040204020203" pitchFamily="34" charset="0"/>
                </a:rPr>
                <a:t>Technlogy</a:t>
              </a:r>
              <a:endParaRPr lang="zh-CN" altLang="en-US" sz="1500" dirty="0">
                <a:solidFill>
                  <a:schemeClr val="bg1"/>
                </a:solidFill>
                <a:latin typeface="Bahnschrift Condensed" panose="020B0502040204020203" pitchFamily="34" charset="0"/>
              </a:endParaRPr>
            </a:p>
          </p:txBody>
        </p:sp>
        <p:pic>
          <p:nvPicPr>
            <p:cNvPr id="13" name="图片 12"/>
            <p:cNvPicPr>
              <a:picLocks noChangeAspect="1"/>
            </p:cNvPicPr>
            <p:nvPr/>
          </p:nvPicPr>
          <p:blipFill>
            <a:blip r:embed="rId3"/>
            <a:stretch>
              <a:fillRect/>
            </a:stretch>
          </p:blipFill>
          <p:spPr>
            <a:xfrm>
              <a:off x="11756233" y="0"/>
              <a:ext cx="290512" cy="504825"/>
            </a:xfrm>
            <a:prstGeom prst="rect">
              <a:avLst/>
            </a:prstGeom>
          </p:spPr>
        </p:pic>
        <p:sp>
          <p:nvSpPr>
            <p:cNvPr id="14" name="矩形 13"/>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15" name="矩形 14"/>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2020/4/7</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91084" cy="608944"/>
            <a:chOff x="0" y="0"/>
            <a:chExt cx="12291084" cy="608944"/>
          </a:xfrm>
        </p:grpSpPr>
        <p:pic>
          <p:nvPicPr>
            <p:cNvPr id="16" name="图片 15"/>
            <p:cNvPicPr>
              <a:picLocks noChangeAspect="1"/>
            </p:cNvPicPr>
            <p:nvPr/>
          </p:nvPicPr>
          <p:blipFill>
            <a:blip r:embed="rId13">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4"/>
            <a:stretch>
              <a:fillRect/>
            </a:stretch>
          </p:blipFill>
          <p:spPr>
            <a:xfrm>
              <a:off x="565604" y="126322"/>
              <a:ext cx="1887310" cy="465182"/>
            </a:xfrm>
            <a:prstGeom prst="rect">
              <a:avLst/>
            </a:prstGeom>
          </p:spPr>
        </p:pic>
        <p:sp>
          <p:nvSpPr>
            <p:cNvPr id="18" name="矩形 17"/>
            <p:cNvSpPr/>
            <p:nvPr/>
          </p:nvSpPr>
          <p:spPr>
            <a:xfrm>
              <a:off x="565605" y="54946"/>
              <a:ext cx="1639713" cy="553998"/>
            </a:xfrm>
            <a:prstGeom prst="rect">
              <a:avLst/>
            </a:prstGeom>
          </p:spPr>
          <p:txBody>
            <a:bodyPr wrap="square">
              <a:spAutoFit/>
            </a:bodyPr>
            <a:lstStyle/>
            <a:p>
              <a:r>
                <a:rPr lang="en-US" altLang="zh-CN" sz="1500" dirty="0">
                  <a:solidFill>
                    <a:schemeClr val="bg1"/>
                  </a:solidFill>
                  <a:latin typeface="Bahnschrift Condensed" panose="020B0502040204020203" pitchFamily="34" charset="0"/>
                </a:rPr>
                <a:t>Chongqing University of Technology</a:t>
              </a:r>
              <a:endParaRPr lang="zh-CN" altLang="en-US" sz="1500" dirty="0">
                <a:solidFill>
                  <a:schemeClr val="bg1"/>
                </a:solidFill>
                <a:latin typeface="Bahnschrift Condensed" panose="020B0502040204020203" pitchFamily="34" charset="0"/>
              </a:endParaRPr>
            </a:p>
          </p:txBody>
        </p:sp>
        <p:pic>
          <p:nvPicPr>
            <p:cNvPr id="19" name="图片 18"/>
            <p:cNvPicPr>
              <a:picLocks noChangeAspect="1"/>
            </p:cNvPicPr>
            <p:nvPr/>
          </p:nvPicPr>
          <p:blipFill>
            <a:blip r:embed="rId15"/>
            <a:stretch>
              <a:fillRect/>
            </a:stretch>
          </p:blipFill>
          <p:spPr>
            <a:xfrm>
              <a:off x="11756232" y="0"/>
              <a:ext cx="374807" cy="504825"/>
            </a:xfrm>
            <a:prstGeom prst="rect">
              <a:avLst/>
            </a:prstGeom>
          </p:spPr>
        </p:pic>
        <p:sp>
          <p:nvSpPr>
            <p:cNvPr id="20" name="矩形 19"/>
            <p:cNvSpPr/>
            <p:nvPr/>
          </p:nvSpPr>
          <p:spPr>
            <a:xfrm>
              <a:off x="10944358" y="178331"/>
              <a:ext cx="1346726" cy="400110"/>
            </a:xfrm>
            <a:prstGeom prst="rect">
              <a:avLst/>
            </a:prstGeom>
          </p:spPr>
          <p:txBody>
            <a:bodyPr wrap="square">
              <a:spAutoFit/>
            </a:bodyPr>
            <a:lstStyle/>
            <a:p>
              <a:r>
                <a:rPr lang="en-US" altLang="zh-CN" sz="1000" dirty="0">
                  <a:solidFill>
                    <a:schemeClr val="bg1">
                      <a:lumMod val="85000"/>
                    </a:schemeClr>
                  </a:solidFill>
                  <a:latin typeface="Bahnschrift Condensed" panose="020B0502040204020203" pitchFamily="34" charset="0"/>
                </a:rPr>
                <a:t>Advanced Technique of Artificial  Intelligence</a:t>
              </a:r>
              <a:endParaRPr lang="zh-CN" altLang="en-US" sz="1000" dirty="0">
                <a:solidFill>
                  <a:schemeClr val="bg1">
                    <a:lumMod val="85000"/>
                  </a:schemeClr>
                </a:solidFill>
                <a:latin typeface="Bahnschrift Condensed" panose="020B0502040204020203" pitchFamily="34" charset="0"/>
              </a:endParaRPr>
            </a:p>
          </p:txBody>
        </p:sp>
        <p:sp>
          <p:nvSpPr>
            <p:cNvPr id="21" name="矩形 20"/>
            <p:cNvSpPr/>
            <p:nvPr/>
          </p:nvSpPr>
          <p:spPr>
            <a:xfrm>
              <a:off x="10944357" y="17702"/>
              <a:ext cx="1247643" cy="276999"/>
            </a:xfrm>
            <a:prstGeom prst="rect">
              <a:avLst/>
            </a:prstGeom>
          </p:spPr>
          <p:txBody>
            <a:bodyPr wrap="square">
              <a:spAutoFit/>
            </a:bodyPr>
            <a:lstStyle/>
            <a:p>
              <a:r>
                <a:rPr lang="en-US" altLang="zh-CN" sz="1200" dirty="0">
                  <a:solidFill>
                    <a:schemeClr val="bg1"/>
                  </a:solidFill>
                  <a:latin typeface="Gill Sans Ultra Bold" panose="020B0A02020104020203" pitchFamily="34" charset="0"/>
                </a:rPr>
                <a:t>ATAI</a:t>
              </a:r>
              <a:endParaRPr lang="zh-CN" altLang="en-US" sz="1200" dirty="0">
                <a:solidFill>
                  <a:schemeClr val="bg1"/>
                </a:solidFill>
                <a:latin typeface="Gill Sans Ultra Bold" panose="020B0A02020104020203" pitchFamily="34"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415925" indent="-514350" algn="l" defTabSz="914400" rtl="0" eaLnBrk="1" latinLnBrk="0" hangingPunct="1">
        <a:lnSpc>
          <a:spcPct val="90000"/>
        </a:lnSpc>
        <a:spcBef>
          <a:spcPts val="1000"/>
        </a:spcBef>
        <a:buSzPct val="75000"/>
        <a:buFont typeface="Wingdings" panose="05000000000000000000" pitchFamily="2" charset="2"/>
        <a:buChar char="p"/>
        <a:defRPr lang="zh-CN" altLang="en-US" sz="2600" b="1" kern="100" spc="50" dirty="0" smtClean="0">
          <a:ln w="11430"/>
          <a:gradFill>
            <a:gsLst>
              <a:gs pos="25000">
                <a:srgbClr val="C0504D">
                  <a:satMod val="155000"/>
                </a:srgbClr>
              </a:gs>
              <a:gs pos="100000">
                <a:srgbClr val="C0504D">
                  <a:shade val="45000"/>
                  <a:satMod val="165000"/>
                </a:srgbClr>
              </a:gs>
            </a:gsLst>
            <a:lin ang="5400000"/>
          </a:gra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pitchFamily="2" charset="2"/>
        <a:buChar char="p"/>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Times New Roman" panose="02020603050405020304" pitchFamily="18" charset="0"/>
        <a:buChar char="─"/>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0"/>
            <a:ext cx="12204000" cy="2110740"/>
            <a:chOff x="0" y="0"/>
            <a:chExt cx="12204000" cy="2110740"/>
          </a:xfrm>
        </p:grpSpPr>
        <p:pic>
          <p:nvPicPr>
            <p:cNvPr id="17" name="图片 1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colorTemperature colorTemp="11200"/>
                      </a14:imgEffect>
                      <a14:imgEffect>
                        <a14:saturation sat="300000"/>
                      </a14:imgEffect>
                    </a14:imgLayer>
                  </a14:imgProps>
                </a:ext>
              </a:extLst>
            </a:blip>
            <a:stretch>
              <a:fillRect/>
            </a:stretch>
          </p:blipFill>
          <p:spPr>
            <a:xfrm>
              <a:off x="0" y="0"/>
              <a:ext cx="12204000" cy="973274"/>
            </a:xfrm>
            <a:prstGeom prst="rect">
              <a:avLst/>
            </a:prstGeom>
          </p:spPr>
        </p:pic>
        <p:pic>
          <p:nvPicPr>
            <p:cNvPr id="7" name="图片 6"/>
            <p:cNvPicPr>
              <a:picLocks noChangeAspect="1"/>
            </p:cNvPicPr>
            <p:nvPr/>
          </p:nvPicPr>
          <p:blipFill>
            <a:blip r:embed="rId5"/>
            <a:stretch>
              <a:fillRect/>
            </a:stretch>
          </p:blipFill>
          <p:spPr>
            <a:xfrm>
              <a:off x="11503025" y="127573"/>
              <a:ext cx="571764" cy="720000"/>
            </a:xfrm>
            <a:prstGeom prst="rect">
              <a:avLst/>
            </a:prstGeom>
          </p:spPr>
        </p:pic>
        <p:pic>
          <p:nvPicPr>
            <p:cNvPr id="8" name="图片 7"/>
            <p:cNvPicPr>
              <a:picLocks noChangeAspect="1"/>
            </p:cNvPicPr>
            <p:nvPr/>
          </p:nvPicPr>
          <p:blipFill rotWithShape="1">
            <a:blip r:embed="rId6"/>
            <a:srcRect b="41473"/>
            <a:stretch>
              <a:fillRect/>
            </a:stretch>
          </p:blipFill>
          <p:spPr>
            <a:xfrm>
              <a:off x="779089" y="689929"/>
              <a:ext cx="2924175" cy="239712"/>
            </a:xfrm>
            <a:prstGeom prst="rect">
              <a:avLst/>
            </a:prstGeom>
          </p:spPr>
        </p:pic>
        <p:sp>
          <p:nvSpPr>
            <p:cNvPr id="4" name="矩形 3"/>
            <p:cNvSpPr/>
            <p:nvPr/>
          </p:nvSpPr>
          <p:spPr>
            <a:xfrm>
              <a:off x="915056" y="633807"/>
              <a:ext cx="2558714" cy="338554"/>
            </a:xfrm>
            <a:prstGeom prst="rect">
              <a:avLst/>
            </a:prstGeom>
          </p:spPr>
          <p:txBody>
            <a:bodyPr wrap="none">
              <a:spAutoFit/>
            </a:bodyPr>
            <a:lstStyle/>
            <a:p>
              <a:r>
                <a:rPr lang="en-US" altLang="zh-CN" sz="1600" dirty="0">
                  <a:solidFill>
                    <a:schemeClr val="bg1"/>
                  </a:solidFill>
                  <a:latin typeface="Bahnschrift Condensed" panose="020B0502040204020203" pitchFamily="34" charset="0"/>
                </a:rPr>
                <a:t>Chongqing University of Technology</a:t>
              </a:r>
              <a:endParaRPr lang="zh-CN" altLang="en-US" sz="1600" dirty="0">
                <a:solidFill>
                  <a:schemeClr val="bg1"/>
                </a:solidFill>
                <a:latin typeface="Bahnschrift Condensed" panose="020B0502040204020203" pitchFamily="34" charset="0"/>
              </a:endParaRPr>
            </a:p>
          </p:txBody>
        </p:sp>
        <p:sp>
          <p:nvSpPr>
            <p:cNvPr id="9" name="矩形 8"/>
            <p:cNvSpPr/>
            <p:nvPr/>
          </p:nvSpPr>
          <p:spPr>
            <a:xfrm>
              <a:off x="1003935" y="1342390"/>
              <a:ext cx="3562350" cy="768350"/>
            </a:xfrm>
            <a:prstGeom prst="rect">
              <a:avLst/>
            </a:prstGeom>
          </p:spPr>
          <p:txBody>
            <a:bodyPr wrap="square">
              <a:spAutoFit/>
            </a:bodyPr>
            <a:lstStyle/>
            <a:p>
              <a:r>
                <a:rPr lang="en-US" altLang="zh-CN" sz="2200" dirty="0">
                  <a:solidFill>
                    <a:schemeClr val="bg1"/>
                  </a:solidFill>
                  <a:latin typeface="Bahnschrift Condensed" panose="020B0502040204020203" pitchFamily="34" charset="0"/>
                </a:rPr>
                <a:t>Chongqing University of Technology</a:t>
              </a:r>
              <a:endParaRPr lang="zh-CN" altLang="en-US" sz="2200" dirty="0">
                <a:solidFill>
                  <a:schemeClr val="bg1"/>
                </a:solidFill>
                <a:latin typeface="Bahnschrift Condensed" panose="020B0502040204020203" pitchFamily="34" charset="0"/>
              </a:endParaRPr>
            </a:p>
          </p:txBody>
        </p:sp>
      </p:grpSp>
      <p:sp>
        <p:nvSpPr>
          <p:cNvPr id="18" name="矩形 17"/>
          <p:cNvSpPr/>
          <p:nvPr/>
        </p:nvSpPr>
        <p:spPr>
          <a:xfrm>
            <a:off x="0" y="120432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0" y="1225060"/>
            <a:ext cx="12192000" cy="28575"/>
          </a:xfrm>
          <a:prstGeom prst="line">
            <a:avLst/>
          </a:prstGeom>
          <a:ln w="76200">
            <a:gradFill flip="none" rotWithShape="1">
              <a:gsLst>
                <a:gs pos="0">
                  <a:srgbClr val="FF9900"/>
                </a:gs>
                <a:gs pos="74000">
                  <a:schemeClr val="accent1">
                    <a:lumMod val="45000"/>
                    <a:lumOff val="55000"/>
                  </a:schemeClr>
                </a:gs>
                <a:gs pos="83000">
                  <a:schemeClr val="accent1">
                    <a:lumMod val="45000"/>
                    <a:lumOff val="55000"/>
                  </a:schemeClr>
                </a:gs>
                <a:gs pos="100000">
                  <a:schemeClr val="accent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566374" y="2110566"/>
            <a:ext cx="7222533" cy="1938020"/>
          </a:xfrm>
          <a:prstGeom prst="rect">
            <a:avLst/>
          </a:prstGeom>
        </p:spPr>
        <p:txBody>
          <a:bodyPr wrap="square">
            <a:spAutoFit/>
          </a:bodyPr>
          <a:lstStyle/>
          <a:p>
            <a:pPr algn="ctr"/>
            <a:r>
              <a:rPr lang="en-US" altLang="zh-CN" sz="4000" b="1" dirty="0">
                <a:solidFill>
                  <a:schemeClr val="accent1">
                    <a:lumMod val="50000"/>
                  </a:schemeClr>
                </a:solidFill>
                <a:latin typeface="楷体" panose="02010609060101010101" pitchFamily="49" charset="-122"/>
                <a:ea typeface="楷体" panose="02010609060101010101" pitchFamily="49" charset="-122"/>
              </a:rPr>
              <a:t>19AAAI_Deep Short Text Classification with Knowledge Powered Attention</a:t>
            </a:r>
            <a:endParaRPr lang="zh-CN" altLang="en-US" sz="4000" b="1" dirty="0">
              <a:solidFill>
                <a:schemeClr val="accent1">
                  <a:lumMod val="50000"/>
                </a:schemeClr>
              </a:solidFill>
              <a:latin typeface="楷体" panose="02010609060101010101" pitchFamily="49" charset="-122"/>
              <a:ea typeface="楷体" panose="02010609060101010101" pitchFamily="49" charset="-122"/>
            </a:endParaRPr>
          </a:p>
        </p:txBody>
      </p:sp>
      <p:pic>
        <p:nvPicPr>
          <p:cNvPr id="22" name="图片 21"/>
          <p:cNvPicPr>
            <a:picLocks noChangeAspect="1"/>
          </p:cNvPicPr>
          <p:nvPr/>
        </p:nvPicPr>
        <p:blipFill>
          <a:blip r:embed="rId7"/>
          <a:stretch>
            <a:fillRect/>
          </a:stretch>
        </p:blipFill>
        <p:spPr>
          <a:xfrm>
            <a:off x="418823" y="1619416"/>
            <a:ext cx="3378919" cy="2534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图片 23"/>
          <p:cNvPicPr>
            <a:picLocks noChangeAspect="1"/>
          </p:cNvPicPr>
          <p:nvPr/>
        </p:nvPicPr>
        <p:blipFill>
          <a:blip r:embed="rId8"/>
          <a:stretch>
            <a:fillRect/>
          </a:stretch>
        </p:blipFill>
        <p:spPr>
          <a:xfrm>
            <a:off x="10755086" y="5894738"/>
            <a:ext cx="1436914" cy="963262"/>
          </a:xfrm>
          <a:prstGeom prst="rect">
            <a:avLst/>
          </a:prstGeom>
        </p:spPr>
      </p:pic>
      <p:sp>
        <p:nvSpPr>
          <p:cNvPr id="26" name="灯片编号占位符 5"/>
          <p:cNvSpPr>
            <a:spLocks noGrp="1"/>
          </p:cNvSpPr>
          <p:nvPr>
            <p:ph type="sldNum" sz="quarter" idx="12"/>
          </p:nvPr>
        </p:nvSpPr>
        <p:spPr>
          <a:xfrm>
            <a:off x="8610600" y="6432550"/>
            <a:ext cx="2743200" cy="365125"/>
          </a:xfrm>
        </p:spPr>
        <p:txBody>
          <a:bodyPr/>
          <a:lstStyle/>
          <a:p>
            <a:fld id="{7FED5459-E582-4DAA-BA57-60FF09140233}" type="slidenum">
              <a:rPr lang="zh-CN" altLang="en-US" smtClean="0"/>
              <a:t>1</a:t>
            </a:fld>
            <a:endParaRPr lang="zh-CN" altLang="en-US"/>
          </a:p>
        </p:txBody>
      </p:sp>
      <p:sp>
        <p:nvSpPr>
          <p:cNvPr id="2" name="矩形 1"/>
          <p:cNvSpPr/>
          <p:nvPr/>
        </p:nvSpPr>
        <p:spPr>
          <a:xfrm>
            <a:off x="9374505" y="239395"/>
            <a:ext cx="2128520" cy="321945"/>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ATAI</a:t>
            </a:r>
            <a:endParaRPr lang="zh-CN" altLang="en-US" sz="1500" dirty="0">
              <a:solidFill>
                <a:schemeClr val="bg1"/>
              </a:solidFill>
              <a:latin typeface="Gill Sans Ultra Bold" panose="020B0A02020104020203" pitchFamily="34" charset="0"/>
            </a:endParaRPr>
          </a:p>
        </p:txBody>
      </p:sp>
      <p:sp>
        <p:nvSpPr>
          <p:cNvPr id="3" name="矩形 2"/>
          <p:cNvSpPr/>
          <p:nvPr/>
        </p:nvSpPr>
        <p:spPr>
          <a:xfrm>
            <a:off x="7518400" y="561340"/>
            <a:ext cx="4673600" cy="368300"/>
          </a:xfrm>
          <a:prstGeom prst="rect">
            <a:avLst/>
          </a:prstGeom>
        </p:spPr>
        <p:txBody>
          <a:bodyPr wrap="square">
            <a:spAutoFit/>
          </a:bodyPr>
          <a:lstStyle/>
          <a:p>
            <a:r>
              <a:rPr lang="en-US" altLang="zh-CN" sz="1500" dirty="0">
                <a:solidFill>
                  <a:schemeClr val="bg1"/>
                </a:solidFill>
                <a:latin typeface="Gill Sans Ultra Bold" panose="020B0A02020104020203" pitchFamily="34" charset="0"/>
              </a:rPr>
              <a:t>Advanced Technique of Artificial  Intelligence</a:t>
            </a:r>
          </a:p>
        </p:txBody>
      </p:sp>
      <p:sp>
        <p:nvSpPr>
          <p:cNvPr id="5" name="文本框 4"/>
          <p:cNvSpPr txBox="1"/>
          <p:nvPr/>
        </p:nvSpPr>
        <p:spPr>
          <a:xfrm>
            <a:off x="4706620" y="6133465"/>
            <a:ext cx="2316660"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9060101010101" pitchFamily="49" charset="-122"/>
                <a:ea typeface="黑体" panose="02010609060101010101" pitchFamily="49" charset="-122"/>
              </a:rPr>
              <a:t>2020.04.07  •  HeNan</a:t>
            </a:r>
            <a:r>
              <a:rPr lang="en-US" altLang="zh-CN" dirty="0"/>
              <a:t> </a:t>
            </a:r>
          </a:p>
        </p:txBody>
      </p:sp>
      <p:sp>
        <p:nvSpPr>
          <p:cNvPr id="12" name="矩形 11"/>
          <p:cNvSpPr/>
          <p:nvPr/>
        </p:nvSpPr>
        <p:spPr>
          <a:xfrm>
            <a:off x="4394809" y="4473883"/>
            <a:ext cx="6835701" cy="891540"/>
          </a:xfrm>
          <a:prstGeom prst="rect">
            <a:avLst/>
          </a:prstGeom>
        </p:spPr>
        <p:txBody>
          <a:bodyPr wrap="square">
            <a:spAutoFit/>
          </a:bodyPr>
          <a:lstStyle/>
          <a:p>
            <a:pPr algn="ctr"/>
            <a:r>
              <a:rPr lang="en-US" altLang="zh-CN" sz="2800" b="1" dirty="0">
                <a:solidFill>
                  <a:schemeClr val="accent2">
                    <a:lumMod val="50000"/>
                  </a:schemeClr>
                </a:solidFill>
                <a:latin typeface="黑体" panose="02010609060101010101" pitchFamily="49" charset="-122"/>
                <a:ea typeface="黑体" panose="02010609060101010101" pitchFamily="49" charset="-122"/>
              </a:rPr>
              <a:t>Binyan Zhang</a:t>
            </a:r>
          </a:p>
          <a:p>
            <a:pPr algn="ctr"/>
            <a:r>
              <a:rPr lang="en-US" altLang="zh-CN" sz="2400" b="1" dirty="0">
                <a:solidFill>
                  <a:schemeClr val="bg1">
                    <a:lumMod val="65000"/>
                  </a:schemeClr>
                </a:solidFill>
                <a:latin typeface="黑体" panose="02010609060101010101" pitchFamily="49" charset="-122"/>
                <a:ea typeface="黑体" panose="02010609060101010101" pitchFamily="49" charset="-122"/>
              </a:rPr>
              <a:t>157657348@qq.com</a:t>
            </a:r>
            <a:endParaRPr lang="zh-CN" altLang="en-US" sz="2400" b="1" dirty="0">
              <a:solidFill>
                <a:schemeClr val="bg1">
                  <a:lumMod val="65000"/>
                </a:schemeClr>
              </a:solidFill>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70528"/>
            <a:ext cx="10515600" cy="765664"/>
          </a:xfrm>
        </p:spPr>
        <p:txBody>
          <a:bodyPr/>
          <a:lstStyle/>
          <a:p>
            <a:r>
              <a:rPr lang="en-US" altLang="zh-CN" sz="4400" dirty="0"/>
              <a:t>Outline</a:t>
            </a:r>
            <a:endParaRPr lang="zh-CN" altLang="en-US" sz="4400" dirty="0"/>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1227455" y="1165860"/>
            <a:ext cx="8836025" cy="4860290"/>
          </a:xfrm>
        </p:spPr>
        <p:txBody>
          <a:bodyPr>
            <a:normAutofit lnSpcReduction="10000"/>
          </a:bodyPr>
          <a:lstStyle/>
          <a:p>
            <a:pPr marL="0" indent="0" algn="ctr">
              <a:buNone/>
            </a:pPr>
            <a:endParaRPr lang="en-US" altLang="zh-CN" sz="2800" dirty="0"/>
          </a:p>
          <a:p>
            <a:pPr>
              <a:lnSpc>
                <a:spcPct val="150000"/>
              </a:lnSpc>
            </a:pPr>
            <a:r>
              <a:rPr lang="en-US" altLang="zh-CN" sz="4000" b="0" dirty="0">
                <a:solidFill>
                  <a:schemeClr val="tx1"/>
                </a:solidFill>
                <a:effectLst/>
              </a:rPr>
              <a:t>Background</a:t>
            </a:r>
          </a:p>
          <a:p>
            <a:pPr>
              <a:lnSpc>
                <a:spcPct val="150000"/>
              </a:lnSpc>
            </a:pPr>
            <a:r>
              <a:rPr lang="en-US" altLang="zh-CN" sz="4000" b="0" dirty="0">
                <a:solidFill>
                  <a:schemeClr val="tx1"/>
                </a:solidFill>
                <a:effectLst/>
              </a:rPr>
              <a:t>Motivation</a:t>
            </a:r>
            <a:r>
              <a:rPr lang="en-US" altLang="zh-CN" sz="4000" b="0" dirty="0">
                <a:solidFill>
                  <a:schemeClr val="tx1"/>
                </a:solidFill>
              </a:rPr>
              <a:t> </a:t>
            </a:r>
          </a:p>
          <a:p>
            <a:pPr>
              <a:lnSpc>
                <a:spcPct val="150000"/>
              </a:lnSpc>
            </a:pPr>
            <a:r>
              <a:rPr lang="en-US" altLang="zh-CN" sz="4000" b="0" dirty="0">
                <a:solidFill>
                  <a:schemeClr val="tx1"/>
                </a:solidFill>
                <a:effectLst/>
              </a:rPr>
              <a:t>Approach</a:t>
            </a:r>
          </a:p>
          <a:p>
            <a:pPr>
              <a:lnSpc>
                <a:spcPct val="150000"/>
              </a:lnSpc>
            </a:pPr>
            <a:r>
              <a:rPr lang="en-US" altLang="zh-CN" sz="4000" b="0" dirty="0">
                <a:solidFill>
                  <a:schemeClr val="tx1"/>
                </a:solidFill>
                <a:effectLst/>
              </a:rPr>
              <a:t>Experiments</a:t>
            </a:r>
          </a:p>
          <a:p>
            <a:pPr>
              <a:lnSpc>
                <a:spcPct val="150000"/>
              </a:lnSpc>
            </a:pPr>
            <a:r>
              <a:rPr lang="en-US" altLang="zh-CN" sz="4000" b="0" dirty="0">
                <a:solidFill>
                  <a:schemeClr val="tx1"/>
                </a:solidFill>
                <a:effectLst/>
              </a:rPr>
              <a:t>Conclusion</a:t>
            </a:r>
          </a:p>
          <a:p>
            <a:pPr marL="0" indent="0">
              <a:buNone/>
            </a:pP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Background</a:t>
            </a:r>
          </a:p>
        </p:txBody>
      </p:sp>
      <p:sp>
        <p:nvSpPr>
          <p:cNvPr id="18" name="矩形 17"/>
          <p:cNvSpPr/>
          <p:nvPr/>
        </p:nvSpPr>
        <p:spPr>
          <a:xfrm>
            <a:off x="0" y="153579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69365" y="1584723"/>
            <a:ext cx="7847020" cy="5145126"/>
          </a:xfrm>
          <a:prstGeom prst="rect">
            <a:avLst/>
          </a:prstGeom>
          <a:noFill/>
        </p:spPr>
        <p:txBody>
          <a:bodyPr wrap="square" rtlCol="0">
            <a:spAutoFit/>
          </a:bodyPr>
          <a:lstStyle/>
          <a:p>
            <a:pPr algn="l"/>
            <a:r>
              <a:rPr lang="en-US" altLang="zh-CN" sz="2400" b="1" dirty="0"/>
              <a:t>1</a:t>
            </a:r>
            <a:r>
              <a:rPr lang="zh-CN" altLang="en-US" sz="2400" b="1" dirty="0"/>
              <a:t>、</a:t>
            </a:r>
            <a:r>
              <a:rPr lang="en-US" altLang="zh-CN" sz="2400" b="1" dirty="0"/>
              <a:t>Jay grew up in Taiwan:</a:t>
            </a:r>
          </a:p>
          <a:p>
            <a:pPr algn="l"/>
            <a:r>
              <a:rPr lang="en-US" altLang="zh-CN" sz="2400" b="1" dirty="0"/>
              <a:t>	</a:t>
            </a:r>
            <a:r>
              <a:rPr lang="en-US" altLang="zh-CN" sz="2400" dirty="0"/>
              <a:t>Jay -- a new word </a:t>
            </a:r>
            <a:r>
              <a:rPr lang="en-US" altLang="zh-CN" sz="3200" dirty="0">
                <a:solidFill>
                  <a:srgbClr val="FF0000"/>
                </a:solidFill>
              </a:rPr>
              <a:t>×</a:t>
            </a:r>
          </a:p>
          <a:p>
            <a:r>
              <a:rPr lang="en-US" altLang="zh-CN" sz="2400" dirty="0"/>
              <a:t>	Jay -- a singer   </a:t>
            </a:r>
            <a:r>
              <a:rPr lang="zh-CN" altLang="en-US" sz="2400" dirty="0">
                <a:solidFill>
                  <a:srgbClr val="FF0000"/>
                </a:solidFill>
              </a:rPr>
              <a:t>√</a:t>
            </a:r>
            <a:endParaRPr lang="en-US" altLang="zh-CN" sz="2400" dirty="0">
              <a:solidFill>
                <a:srgbClr val="FF0000"/>
              </a:solidFill>
            </a:endParaRPr>
          </a:p>
          <a:p>
            <a:endParaRPr lang="en-US" altLang="zh-CN" sz="2400" dirty="0">
              <a:solidFill>
                <a:srgbClr val="FF0000"/>
              </a:solidFill>
            </a:endParaRPr>
          </a:p>
          <a:p>
            <a:pPr algn="l"/>
            <a:r>
              <a:rPr lang="en-US" altLang="zh-CN" sz="2400" b="1" dirty="0"/>
              <a:t>2</a:t>
            </a:r>
            <a:r>
              <a:rPr lang="zh-CN" altLang="en-US" sz="2400" b="1" dirty="0"/>
              <a:t>、 </a:t>
            </a:r>
            <a:r>
              <a:rPr lang="en-US" altLang="zh-CN" sz="2400" b="1" dirty="0"/>
              <a:t>Alice has been using Apple for more than 10 years:</a:t>
            </a:r>
            <a:endParaRPr lang="zh-CN" altLang="en-US" sz="2400" b="1" dirty="0"/>
          </a:p>
          <a:p>
            <a:r>
              <a:rPr lang="zh-CN" altLang="en-US" sz="2400" dirty="0"/>
              <a:t>       1) </a:t>
            </a:r>
            <a:r>
              <a:rPr lang="en-US" altLang="zh-CN" sz="2400" dirty="0"/>
              <a:t>Apple -- mobile phone </a:t>
            </a:r>
            <a:r>
              <a:rPr lang="zh-CN" altLang="en-US" sz="2400" dirty="0">
                <a:solidFill>
                  <a:srgbClr val="FF0000"/>
                </a:solidFill>
              </a:rPr>
              <a:t>√</a:t>
            </a:r>
            <a:endParaRPr lang="zh-CN" altLang="en-US" sz="2400" dirty="0"/>
          </a:p>
          <a:p>
            <a:r>
              <a:rPr lang="zh-CN" altLang="en-US" sz="2400" dirty="0"/>
              <a:t>       2) </a:t>
            </a:r>
            <a:r>
              <a:rPr lang="en-US" altLang="zh-CN" sz="2400" dirty="0"/>
              <a:t>Apple</a:t>
            </a:r>
            <a:r>
              <a:rPr lang="zh-CN" altLang="en-US" sz="2400" dirty="0"/>
              <a:t> </a:t>
            </a:r>
            <a:r>
              <a:rPr lang="en-US" altLang="zh-CN" sz="2400" dirty="0"/>
              <a:t>--</a:t>
            </a:r>
            <a:r>
              <a:rPr lang="zh-CN" altLang="en-US" sz="2400" dirty="0"/>
              <a:t> </a:t>
            </a:r>
            <a:r>
              <a:rPr lang="en-US" altLang="zh-CN" sz="2400" dirty="0"/>
              <a:t>fruit</a:t>
            </a:r>
            <a:r>
              <a:rPr lang="en-US" altLang="zh-CN" dirty="0"/>
              <a:t> </a:t>
            </a:r>
            <a:r>
              <a:rPr lang="en-US" altLang="zh-CN" sz="2400" dirty="0">
                <a:solidFill>
                  <a:srgbClr val="FF0000"/>
                </a:solidFill>
              </a:rPr>
              <a:t>×</a:t>
            </a:r>
          </a:p>
          <a:p>
            <a:endParaRPr lang="en-US" altLang="zh-CN" sz="2400" dirty="0">
              <a:solidFill>
                <a:srgbClr val="FF0000"/>
              </a:solidFill>
            </a:endParaRPr>
          </a:p>
          <a:p>
            <a:r>
              <a:rPr lang="en-US" altLang="zh-CN" sz="2400" b="1" dirty="0"/>
              <a:t>3</a:t>
            </a:r>
            <a:r>
              <a:rPr lang="zh-CN" altLang="en-US" sz="2400" b="1" dirty="0"/>
              <a:t>、</a:t>
            </a:r>
            <a:r>
              <a:rPr lang="en-US" altLang="zh-CN" sz="2400" b="1" dirty="0"/>
              <a:t>Bill Gates is one of the co-founders of Microsoft:</a:t>
            </a:r>
          </a:p>
          <a:p>
            <a:r>
              <a:rPr lang="zh-CN" altLang="en-US" sz="2400" dirty="0"/>
              <a:t> </a:t>
            </a:r>
            <a:r>
              <a:rPr lang="en-US" altLang="zh-CN" sz="2400" dirty="0"/>
              <a:t>      </a:t>
            </a:r>
            <a:r>
              <a:rPr lang="zh-CN" altLang="en-US" sz="2400" dirty="0"/>
              <a:t>1) </a:t>
            </a:r>
            <a:r>
              <a:rPr lang="en-US" altLang="zh-CN" sz="2400" dirty="0"/>
              <a:t>Bill Gates -- person</a:t>
            </a:r>
            <a:r>
              <a:rPr lang="zh-CN" altLang="en-US" sz="2400" dirty="0">
                <a:solidFill>
                  <a:srgbClr val="FF0000"/>
                </a:solidFill>
              </a:rPr>
              <a:t>√</a:t>
            </a:r>
            <a:endParaRPr lang="zh-CN" altLang="en-US" sz="2400" dirty="0"/>
          </a:p>
          <a:p>
            <a:r>
              <a:rPr lang="zh-CN" altLang="en-US" sz="2400" dirty="0"/>
              <a:t>       2) </a:t>
            </a:r>
            <a:r>
              <a:rPr lang="en-US" altLang="zh-CN" sz="2400" dirty="0"/>
              <a:t>Bill Gates</a:t>
            </a:r>
            <a:r>
              <a:rPr lang="zh-CN" altLang="en-US" sz="2400" dirty="0"/>
              <a:t> </a:t>
            </a:r>
            <a:r>
              <a:rPr lang="en-US" altLang="zh-CN" sz="2400" dirty="0"/>
              <a:t>--</a:t>
            </a:r>
            <a:r>
              <a:rPr lang="zh-CN" altLang="en-US" sz="2400" dirty="0"/>
              <a:t> </a:t>
            </a:r>
            <a:r>
              <a:rPr lang="en-US" altLang="zh-CN" sz="2400" dirty="0"/>
              <a:t>entrepreneur </a:t>
            </a:r>
            <a:r>
              <a:rPr lang="zh-CN" altLang="en-US" sz="2400" dirty="0">
                <a:solidFill>
                  <a:srgbClr val="FF0000"/>
                </a:solidFill>
              </a:rPr>
              <a:t>√√</a:t>
            </a:r>
            <a:endParaRPr lang="zh-CN" altLang="en-US" sz="2400" dirty="0"/>
          </a:p>
          <a:p>
            <a:endParaRPr lang="en-US" altLang="zh-CN" sz="2400" b="1" dirty="0"/>
          </a:p>
          <a:p>
            <a:pPr algn="l">
              <a:lnSpc>
                <a:spcPct val="150000"/>
              </a:lnSpc>
            </a:pPr>
            <a:endParaRPr lang="en-US" altLang="zh-CN" sz="2400" dirty="0"/>
          </a:p>
        </p:txBody>
      </p:sp>
      <p:graphicFrame>
        <p:nvGraphicFramePr>
          <p:cNvPr id="4" name="对象 3">
            <a:hlinkClick r:id="" action="ppaction://ole?verb=0"/>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93" r:id="rId4" imgW="914400" imgH="215900" progId="Equation.KSEE3">
                  <p:embed/>
                </p:oleObj>
              </mc:Choice>
              <mc:Fallback>
                <p:oleObj r:id="rId4" imgW="914400" imgH="215900" progId="Equation.KSEE3">
                  <p:embed/>
                  <p:pic>
                    <p:nvPicPr>
                      <p:cNvPr id="0" name="图片 1024"/>
                      <p:cNvPicPr/>
                      <p:nvPr/>
                    </p:nvPicPr>
                    <p:blipFill>
                      <a:blip r:embed="rId5"/>
                      <a:stretch>
                        <a:fillRect/>
                      </a:stretch>
                    </p:blipFill>
                    <p:spPr>
                      <a:xfrm>
                        <a:off x="5638800" y="3321050"/>
                        <a:ext cx="914400" cy="215900"/>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id="{A07A5273-4A8F-4D5F-8DDF-163A81C50575}"/>
              </a:ext>
            </a:extLst>
          </p:cNvPr>
          <p:cNvSpPr txBox="1"/>
          <p:nvPr/>
        </p:nvSpPr>
        <p:spPr>
          <a:xfrm>
            <a:off x="5344824" y="2585069"/>
            <a:ext cx="6949338" cy="461665"/>
          </a:xfrm>
          <a:prstGeom prst="rect">
            <a:avLst/>
          </a:prstGeom>
          <a:noFill/>
        </p:spPr>
        <p:txBody>
          <a:bodyPr wrap="none" rtlCol="0">
            <a:spAutoFit/>
          </a:bodyPr>
          <a:lstStyle/>
          <a:p>
            <a:r>
              <a:rPr lang="en-US" altLang="zh-CN" sz="2400" b="1" dirty="0">
                <a:solidFill>
                  <a:schemeClr val="accent1"/>
                </a:solidFill>
              </a:rPr>
              <a:t>Knowledge bases: YAGO</a:t>
            </a:r>
            <a:r>
              <a:rPr lang="zh-CN" altLang="en-US" sz="2400" b="1" dirty="0">
                <a:solidFill>
                  <a:schemeClr val="accent1"/>
                </a:solidFill>
              </a:rPr>
              <a:t>、</a:t>
            </a:r>
            <a:r>
              <a:rPr lang="en-US" altLang="zh-CN" sz="2400" b="1" dirty="0">
                <a:solidFill>
                  <a:schemeClr val="accent1"/>
                </a:solidFill>
              </a:rPr>
              <a:t>Freebase</a:t>
            </a:r>
            <a:r>
              <a:rPr lang="zh-CN" altLang="en-US" sz="2400" b="1" dirty="0">
                <a:solidFill>
                  <a:schemeClr val="accent1"/>
                </a:solidFill>
              </a:rPr>
              <a:t>、</a:t>
            </a:r>
            <a:r>
              <a:rPr lang="en-US" altLang="zh-CN" sz="2400" b="1" dirty="0">
                <a:solidFill>
                  <a:schemeClr val="accent1"/>
                </a:solidFill>
              </a:rPr>
              <a:t>Wikipedia)</a:t>
            </a:r>
            <a:endParaRPr lang="zh-CN" altLang="en-US" sz="2400" b="1" dirty="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Motivation</a:t>
            </a:r>
          </a:p>
        </p:txBody>
      </p:sp>
      <p:sp>
        <p:nvSpPr>
          <p:cNvPr id="18" name="矩形 17"/>
          <p:cNvSpPr/>
          <p:nvPr/>
        </p:nvSpPr>
        <p:spPr>
          <a:xfrm>
            <a:off x="0" y="1568810"/>
            <a:ext cx="12192000" cy="4490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50" name="Picture 2">
            <a:extLst>
              <a:ext uri="{FF2B5EF4-FFF2-40B4-BE49-F238E27FC236}">
                <a16:creationId xmlns:a16="http://schemas.microsoft.com/office/drawing/2014/main" id="{0E99D4FE-1001-465A-8598-0B6ADE702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2" y="1568810"/>
            <a:ext cx="4831909" cy="5244685"/>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5DB01138-7566-4964-B7C0-945D47B2DC19}"/>
              </a:ext>
            </a:extLst>
          </p:cNvPr>
          <p:cNvSpPr txBox="1"/>
          <p:nvPr/>
        </p:nvSpPr>
        <p:spPr>
          <a:xfrm>
            <a:off x="5753441" y="1877403"/>
            <a:ext cx="4649030" cy="461665"/>
          </a:xfrm>
          <a:prstGeom prst="rect">
            <a:avLst/>
          </a:prstGeom>
          <a:noFill/>
        </p:spPr>
        <p:txBody>
          <a:bodyPr wrap="none" rtlCol="0">
            <a:spAutoFit/>
          </a:bodyPr>
          <a:lstStyle/>
          <a:p>
            <a:r>
              <a:rPr lang="en-US" altLang="zh-CN" sz="2400" b="1" dirty="0"/>
              <a:t>Jay and </a:t>
            </a:r>
            <a:r>
              <a:rPr lang="en-US" altLang="zh-CN" sz="2400" b="1" dirty="0" err="1"/>
              <a:t>Jolin</a:t>
            </a:r>
            <a:r>
              <a:rPr lang="en-US" altLang="zh-CN" sz="2400" b="1" dirty="0"/>
              <a:t> are born in Taiwan</a:t>
            </a:r>
            <a:endParaRPr lang="zh-CN" altLang="en-US" sz="2400" b="1" dirty="0"/>
          </a:p>
        </p:txBody>
      </p:sp>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0164CD7E-86ED-4646-9460-AE960CF30A8A}"/>
                  </a:ext>
                </a:extLst>
              </p:cNvPr>
              <p:cNvSpPr txBox="1"/>
              <p:nvPr/>
            </p:nvSpPr>
            <p:spPr>
              <a:xfrm>
                <a:off x="4861893" y="2952475"/>
                <a:ext cx="7528536" cy="2308324"/>
              </a:xfrm>
              <a:prstGeom prst="rect">
                <a:avLst/>
              </a:prstGeom>
              <a:noFill/>
            </p:spPr>
            <p:txBody>
              <a:bodyPr wrap="none" rtlCol="0">
                <a:spAutoFit/>
              </a:bodyPr>
              <a:lstStyle/>
              <a:p>
                <a:pPr>
                  <a:lnSpc>
                    <a:spcPct val="150000"/>
                  </a:lnSpc>
                </a:pPr>
                <a:r>
                  <a:rPr lang="en-US" altLang="zh-CN" sz="2400" b="1" dirty="0">
                    <a:solidFill>
                      <a:schemeClr val="accent1"/>
                    </a:solidFill>
                    <a:latin typeface="Cambria Math" panose="02040503050406030204" pitchFamily="18" charset="0"/>
                  </a:rPr>
                  <a:t>1</a:t>
                </a:r>
                <a:r>
                  <a:rPr lang="zh-CN" altLang="en-US" sz="2400" b="1" dirty="0">
                    <a:solidFill>
                      <a:schemeClr val="accent1"/>
                    </a:solidFill>
                    <a:latin typeface="Cambria Math" panose="02040503050406030204" pitchFamily="18" charset="0"/>
                  </a:rPr>
                  <a:t>、</a:t>
                </a:r>
                <a:r>
                  <a:rPr lang="en-US" altLang="zh-CN" sz="2400" b="1" dirty="0">
                    <a:solidFill>
                      <a:schemeClr val="accent1"/>
                    </a:solidFill>
                  </a:rPr>
                  <a:t> E</a:t>
                </a:r>
                <a14:m>
                  <m:oMath xmlns:m="http://schemas.openxmlformats.org/officeDocument/2006/math">
                    <m:r>
                      <a:rPr lang="en-US" altLang="zh-CN" sz="2400" b="1" i="0" dirty="0">
                        <a:solidFill>
                          <a:schemeClr val="accent1"/>
                        </a:solidFill>
                        <a:latin typeface="Cambria Math" panose="02040503050406030204" pitchFamily="18" charset="0"/>
                      </a:rPr>
                      <m:t>𝐧𝐭𝐢𝐭𝐲</m:t>
                    </m:r>
                    <m:r>
                      <a:rPr lang="en-US" altLang="zh-CN" sz="2400" b="1" i="0" dirty="0">
                        <a:solidFill>
                          <a:schemeClr val="accent1"/>
                        </a:solidFill>
                        <a:latin typeface="Cambria Math" panose="02040503050406030204" pitchFamily="18" charset="0"/>
                      </a:rPr>
                      <m:t> </m:t>
                    </m:r>
                    <m:r>
                      <a:rPr lang="en-US" altLang="zh-CN" sz="2400" b="1" i="0" dirty="0" smtClean="0">
                        <a:solidFill>
                          <a:schemeClr val="accent1"/>
                        </a:solidFill>
                        <a:latin typeface="Cambria Math" panose="02040503050406030204" pitchFamily="18" charset="0"/>
                      </a:rPr>
                      <m:t>𝐋</m:t>
                    </m:r>
                    <m:r>
                      <a:rPr lang="en-US" altLang="zh-CN" sz="2400" b="1" i="0" dirty="0">
                        <a:solidFill>
                          <a:schemeClr val="accent1"/>
                        </a:solidFill>
                        <a:latin typeface="Cambria Math" panose="02040503050406030204" pitchFamily="18" charset="0"/>
                      </a:rPr>
                      <m:t>𝐢𝐧𝐤</m:t>
                    </m:r>
                    <m:r>
                      <a:rPr lang="zh-CN" altLang="en-US" sz="2400" b="1" i="0" dirty="0" smtClean="0">
                        <a:solidFill>
                          <a:schemeClr val="accent1"/>
                        </a:solidFill>
                        <a:latin typeface="Cambria Math" panose="02040503050406030204" pitchFamily="18" charset="0"/>
                      </a:rPr>
                      <m:t>：</m:t>
                    </m:r>
                  </m:oMath>
                </a14:m>
                <a:endParaRPr lang="en-US" altLang="zh-CN" sz="2400" b="1" i="0" dirty="0">
                  <a:solidFill>
                    <a:schemeClr val="accent1"/>
                  </a:solidFill>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zh-CN" altLang="en-US" sz="2400" b="1" i="1" dirty="0" smtClean="0">
                          <a:solidFill>
                            <a:schemeClr val="accent1"/>
                          </a:solidFill>
                          <a:latin typeface="Cambria Math" panose="02040503050406030204" pitchFamily="18" charset="0"/>
                        </a:rPr>
                        <m:t>𝜺</m:t>
                      </m:r>
                      <m:r>
                        <a:rPr lang="en-US" altLang="zh-CN" sz="2400" b="1" i="1" dirty="0" smtClean="0">
                          <a:solidFill>
                            <a:schemeClr val="accent1"/>
                          </a:solidFill>
                          <a:latin typeface="Cambria Math" panose="02040503050406030204" pitchFamily="18" charset="0"/>
                        </a:rPr>
                        <m:t>=</m:t>
                      </m:r>
                      <m:d>
                        <m:dPr>
                          <m:begChr m:val="{"/>
                          <m:endChr m:val="}"/>
                          <m:ctrlPr>
                            <a:rPr lang="en-US" altLang="zh-CN" sz="2400" b="1" i="1" dirty="0" smtClean="0">
                              <a:solidFill>
                                <a:schemeClr val="accent1"/>
                              </a:solidFill>
                              <a:latin typeface="Cambria Math" panose="02040503050406030204" pitchFamily="18" charset="0"/>
                            </a:rPr>
                          </m:ctrlPr>
                        </m:dPr>
                        <m:e>
                          <m:r>
                            <a:rPr lang="en-US" altLang="zh-CN" sz="2400" b="1" i="1" dirty="0" smtClean="0">
                              <a:solidFill>
                                <a:schemeClr val="accent1"/>
                              </a:solidFill>
                              <a:latin typeface="Cambria Math" panose="02040503050406030204" pitchFamily="18" charset="0"/>
                            </a:rPr>
                            <m:t>𝑱𝒂𝒚</m:t>
                          </m:r>
                          <m:r>
                            <a:rPr lang="en-US" altLang="zh-CN" sz="2400" b="1" i="1" dirty="0" smtClean="0">
                              <a:solidFill>
                                <a:schemeClr val="accent1"/>
                              </a:solidFill>
                              <a:latin typeface="Cambria Math" panose="02040503050406030204" pitchFamily="18" charset="0"/>
                            </a:rPr>
                            <m:t> </m:t>
                          </m:r>
                          <m:r>
                            <a:rPr lang="en-US" altLang="zh-CN" sz="2400" b="1" i="1" dirty="0" smtClean="0">
                              <a:solidFill>
                                <a:schemeClr val="accent1"/>
                              </a:solidFill>
                              <a:latin typeface="Cambria Math" panose="02040503050406030204" pitchFamily="18" charset="0"/>
                            </a:rPr>
                            <m:t>𝑪𝒉𝒐𝒖</m:t>
                          </m:r>
                          <m:r>
                            <a:rPr lang="zh-CN" altLang="en-US" sz="2400" b="1" i="1" dirty="0">
                              <a:solidFill>
                                <a:schemeClr val="accent1"/>
                              </a:solidFill>
                              <a:latin typeface="Cambria Math" panose="02040503050406030204" pitchFamily="18" charset="0"/>
                            </a:rPr>
                            <m:t>，</m:t>
                          </m:r>
                          <m:r>
                            <a:rPr lang="en-US" altLang="zh-CN" sz="2400" b="1" i="1" dirty="0" smtClean="0">
                              <a:solidFill>
                                <a:schemeClr val="accent1"/>
                              </a:solidFill>
                              <a:latin typeface="Cambria Math" panose="02040503050406030204" pitchFamily="18" charset="0"/>
                            </a:rPr>
                            <m:t>𝑱𝒐𝒍𝒊𝒏</m:t>
                          </m:r>
                          <m:r>
                            <a:rPr lang="en-US" altLang="zh-CN" sz="2400" b="1" i="1" dirty="0" smtClean="0">
                              <a:solidFill>
                                <a:schemeClr val="accent1"/>
                              </a:solidFill>
                              <a:latin typeface="Cambria Math" panose="02040503050406030204" pitchFamily="18" charset="0"/>
                            </a:rPr>
                            <m:t> </m:t>
                          </m:r>
                          <m:r>
                            <a:rPr lang="en-US" altLang="zh-CN" sz="2400" b="1" i="1" dirty="0" smtClean="0">
                              <a:solidFill>
                                <a:schemeClr val="accent1"/>
                              </a:solidFill>
                              <a:latin typeface="Cambria Math" panose="02040503050406030204" pitchFamily="18" charset="0"/>
                            </a:rPr>
                            <m:t>𝑻𝒔𝒂𝒊</m:t>
                          </m:r>
                        </m:e>
                      </m:d>
                    </m:oMath>
                  </m:oMathPara>
                </a14:m>
                <a:endParaRPr lang="en-US" altLang="zh-CN" sz="2400" b="1" dirty="0">
                  <a:solidFill>
                    <a:schemeClr val="accent1"/>
                  </a:solidFill>
                </a:endParaRPr>
              </a:p>
              <a:p>
                <a:pPr>
                  <a:lnSpc>
                    <a:spcPct val="150000"/>
                  </a:lnSpc>
                </a:pPr>
                <a:r>
                  <a:rPr lang="en-US" altLang="zh-CN" sz="2400" b="1" dirty="0">
                    <a:solidFill>
                      <a:schemeClr val="accent1"/>
                    </a:solidFill>
                    <a:latin typeface="Cambria Math" panose="02040503050406030204" pitchFamily="18" charset="0"/>
                  </a:rPr>
                  <a:t>2</a:t>
                </a:r>
                <a:r>
                  <a:rPr lang="zh-CN" altLang="en-US" sz="2400" b="1" dirty="0">
                    <a:solidFill>
                      <a:schemeClr val="accent1"/>
                    </a:solidFill>
                    <a:latin typeface="Cambria Math" panose="02040503050406030204" pitchFamily="18" charset="0"/>
                  </a:rPr>
                  <a:t>、</a:t>
                </a:r>
                <a:r>
                  <a:rPr lang="en-US" altLang="zh-CN" sz="2400" b="1" dirty="0">
                    <a:solidFill>
                      <a:schemeClr val="accent1"/>
                    </a:solidFill>
                  </a:rPr>
                  <a:t> Conceptualize the entity </a:t>
                </a:r>
                <a:r>
                  <a:rPr lang="en-US" altLang="zh-CN" sz="2400" b="1" dirty="0">
                    <a:solidFill>
                      <a:srgbClr val="FF0000"/>
                    </a:solidFill>
                  </a:rPr>
                  <a:t>Jay Chou</a:t>
                </a:r>
                <a:endParaRPr lang="en-US" altLang="zh-CN" sz="2400" b="1" dirty="0">
                  <a:solidFill>
                    <a:srgbClr val="FF0000"/>
                  </a:solidFill>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altLang="zh-CN" sz="2400" b="1" i="1" smtClean="0">
                          <a:solidFill>
                            <a:schemeClr val="accent1"/>
                          </a:solidFill>
                          <a:latin typeface="Cambria Math" panose="02040503050406030204" pitchFamily="18" charset="0"/>
                        </a:rPr>
                        <m:t>𝑪</m:t>
                      </m:r>
                      <m:r>
                        <a:rPr lang="en-US" altLang="zh-CN" sz="2400" b="1" i="1" smtClean="0">
                          <a:solidFill>
                            <a:schemeClr val="accent1"/>
                          </a:solidFill>
                          <a:latin typeface="Cambria Math" panose="02040503050406030204" pitchFamily="18" charset="0"/>
                        </a:rPr>
                        <m:t>={</m:t>
                      </m:r>
                      <m:r>
                        <m:rPr>
                          <m:sty m:val="p"/>
                        </m:rPr>
                        <a:rPr lang="en-US" altLang="zh-CN" sz="2400" b="1" i="1">
                          <a:solidFill>
                            <a:schemeClr val="accent1"/>
                          </a:solidFill>
                          <a:latin typeface="Cambria Math" panose="02040503050406030204" pitchFamily="18" charset="0"/>
                        </a:rPr>
                        <m:t>person</m:t>
                      </m:r>
                      <m:r>
                        <a:rPr lang="zh-CN" altLang="en-US" sz="2400" b="1" i="1" smtClean="0">
                          <a:solidFill>
                            <a:schemeClr val="accent1"/>
                          </a:solidFill>
                          <a:latin typeface="Cambria Math" panose="02040503050406030204" pitchFamily="18" charset="0"/>
                        </a:rPr>
                        <m:t>，</m:t>
                      </m:r>
                      <m:r>
                        <a:rPr lang="en-US" altLang="zh-CN" sz="2400" b="1" i="1" smtClean="0">
                          <a:solidFill>
                            <a:schemeClr val="accent1"/>
                          </a:solidFill>
                          <a:latin typeface="Cambria Math" panose="02040503050406030204" pitchFamily="18" charset="0"/>
                        </a:rPr>
                        <m:t>𝒔𝒊𝒏𝒈𝒆𝒓</m:t>
                      </m:r>
                      <m:r>
                        <a:rPr lang="zh-CN" altLang="en-US" sz="2400" b="1" i="1">
                          <a:solidFill>
                            <a:schemeClr val="accent1"/>
                          </a:solidFill>
                          <a:latin typeface="Cambria Math" panose="02040503050406030204" pitchFamily="18" charset="0"/>
                        </a:rPr>
                        <m:t>，</m:t>
                      </m:r>
                      <m:r>
                        <a:rPr lang="en-US" altLang="zh-CN" sz="2400" b="1" i="1" smtClean="0">
                          <a:solidFill>
                            <a:schemeClr val="accent1"/>
                          </a:solidFill>
                          <a:latin typeface="Cambria Math" panose="02040503050406030204" pitchFamily="18" charset="0"/>
                        </a:rPr>
                        <m:t>𝒂𝒄𝒕𝒐𝒓</m:t>
                      </m:r>
                      <m:r>
                        <a:rPr lang="en-US" altLang="zh-CN" sz="2400" b="1" i="1" smtClean="0">
                          <a:solidFill>
                            <a:schemeClr val="accent1"/>
                          </a:solidFill>
                          <a:latin typeface="Cambria Math" panose="02040503050406030204" pitchFamily="18" charset="0"/>
                        </a:rPr>
                        <m:t>,</m:t>
                      </m:r>
                      <m:r>
                        <a:rPr lang="en-US" altLang="zh-CN" sz="2400" b="1" i="1" smtClean="0">
                          <a:solidFill>
                            <a:schemeClr val="accent1"/>
                          </a:solidFill>
                          <a:latin typeface="Cambria Math" panose="02040503050406030204" pitchFamily="18" charset="0"/>
                        </a:rPr>
                        <m:t>𝒎𝒖𝒔𝒊𝒄𝒊𝒂𝒏</m:t>
                      </m:r>
                      <m:r>
                        <a:rPr lang="en-US" altLang="zh-CN" sz="2400" b="1" i="1" smtClean="0">
                          <a:solidFill>
                            <a:schemeClr val="accent1"/>
                          </a:solidFill>
                          <a:latin typeface="Cambria Math" panose="02040503050406030204" pitchFamily="18" charset="0"/>
                        </a:rPr>
                        <m:t>,</m:t>
                      </m:r>
                      <m:r>
                        <a:rPr lang="en-US" altLang="zh-CN" sz="2400" b="1" i="1" smtClean="0">
                          <a:solidFill>
                            <a:schemeClr val="accent1"/>
                          </a:solidFill>
                          <a:latin typeface="Cambria Math" panose="02040503050406030204" pitchFamily="18" charset="0"/>
                        </a:rPr>
                        <m:t>𝒅𝒊𝒓𝒆𝒄𝒕𝒐𝒓</m:t>
                      </m:r>
                      <m:r>
                        <a:rPr lang="en-US" altLang="zh-CN" sz="2400" b="1" i="1" smtClean="0">
                          <a:solidFill>
                            <a:schemeClr val="accent1"/>
                          </a:solidFill>
                          <a:latin typeface="Cambria Math" panose="02040503050406030204" pitchFamily="18" charset="0"/>
                        </a:rPr>
                        <m:t>}</m:t>
                      </m:r>
                    </m:oMath>
                  </m:oMathPara>
                </a14:m>
                <a:endParaRPr lang="en-US" altLang="zh-CN" sz="2400" b="1" dirty="0">
                  <a:solidFill>
                    <a:schemeClr val="accent1"/>
                  </a:solidFill>
                </a:endParaRPr>
              </a:p>
            </p:txBody>
          </p:sp>
        </mc:Choice>
        <mc:Fallback>
          <p:sp>
            <p:nvSpPr>
              <p:cNvPr id="10" name="文本框 9">
                <a:extLst>
                  <a:ext uri="{FF2B5EF4-FFF2-40B4-BE49-F238E27FC236}">
                    <a16:creationId xmlns:a16="http://schemas.microsoft.com/office/drawing/2014/main" id="{0164CD7E-86ED-4646-9460-AE960CF30A8A}"/>
                  </a:ext>
                </a:extLst>
              </p:cNvPr>
              <p:cNvSpPr txBox="1">
                <a:spLocks noRot="1" noChangeAspect="1" noMove="1" noResize="1" noEditPoints="1" noAdjustHandles="1" noChangeArrowheads="1" noChangeShapeType="1" noTextEdit="1"/>
              </p:cNvSpPr>
              <p:nvPr/>
            </p:nvSpPr>
            <p:spPr>
              <a:xfrm>
                <a:off x="4861893" y="2952475"/>
                <a:ext cx="7528536" cy="2308324"/>
              </a:xfrm>
              <a:prstGeom prst="rect">
                <a:avLst/>
              </a:prstGeom>
              <a:blipFill>
                <a:blip r:embed="rId4"/>
                <a:stretch>
                  <a:fillRect l="-1296"/>
                </a:stretch>
              </a:blipFill>
            </p:spPr>
            <p:txBody>
              <a:bodyPr/>
              <a:lstStyle/>
              <a:p>
                <a:r>
                  <a:rPr lang="zh-CN" alt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4" name="图片 3">
            <a:extLst>
              <a:ext uri="{FF2B5EF4-FFF2-40B4-BE49-F238E27FC236}">
                <a16:creationId xmlns:a16="http://schemas.microsoft.com/office/drawing/2014/main" id="{F6F52900-FAC8-48DF-A12F-92C3D1834A9D}"/>
              </a:ext>
            </a:extLst>
          </p:cNvPr>
          <p:cNvPicPr>
            <a:picLocks noChangeAspect="1"/>
          </p:cNvPicPr>
          <p:nvPr/>
        </p:nvPicPr>
        <p:blipFill>
          <a:blip r:embed="rId3"/>
          <a:stretch>
            <a:fillRect/>
          </a:stretch>
        </p:blipFill>
        <p:spPr>
          <a:xfrm>
            <a:off x="147466" y="1471188"/>
            <a:ext cx="8152381" cy="4895238"/>
          </a:xfrm>
          <a:prstGeom prst="rect">
            <a:avLst/>
          </a:prstGeom>
        </p:spPr>
      </p:pic>
      <p:pic>
        <p:nvPicPr>
          <p:cNvPr id="6" name="图片 5">
            <a:extLst>
              <a:ext uri="{FF2B5EF4-FFF2-40B4-BE49-F238E27FC236}">
                <a16:creationId xmlns:a16="http://schemas.microsoft.com/office/drawing/2014/main" id="{71AC7612-5D50-4E36-B7EC-1E92852E7922}"/>
              </a:ext>
            </a:extLst>
          </p:cNvPr>
          <p:cNvPicPr>
            <a:picLocks noChangeAspect="1"/>
          </p:cNvPicPr>
          <p:nvPr/>
        </p:nvPicPr>
        <p:blipFill>
          <a:blip r:embed="rId4"/>
          <a:stretch>
            <a:fillRect/>
          </a:stretch>
        </p:blipFill>
        <p:spPr>
          <a:xfrm>
            <a:off x="8377605" y="798760"/>
            <a:ext cx="1728071" cy="365283"/>
          </a:xfrm>
          <a:prstGeom prst="rect">
            <a:avLst/>
          </a:prstGeom>
        </p:spPr>
      </p:pic>
      <p:pic>
        <p:nvPicPr>
          <p:cNvPr id="8" name="图片 7">
            <a:extLst>
              <a:ext uri="{FF2B5EF4-FFF2-40B4-BE49-F238E27FC236}">
                <a16:creationId xmlns:a16="http://schemas.microsoft.com/office/drawing/2014/main" id="{AD51438A-F06F-4719-8E5B-A7F0CCC12790}"/>
              </a:ext>
            </a:extLst>
          </p:cNvPr>
          <p:cNvPicPr>
            <a:picLocks noChangeAspect="1"/>
          </p:cNvPicPr>
          <p:nvPr/>
        </p:nvPicPr>
        <p:blipFill>
          <a:blip r:embed="rId5"/>
          <a:stretch>
            <a:fillRect/>
          </a:stretch>
        </p:blipFill>
        <p:spPr>
          <a:xfrm>
            <a:off x="8432801" y="1415884"/>
            <a:ext cx="3057143" cy="247619"/>
          </a:xfrm>
          <a:prstGeom prst="rect">
            <a:avLst/>
          </a:prstGeom>
        </p:spPr>
      </p:pic>
      <p:pic>
        <p:nvPicPr>
          <p:cNvPr id="9" name="图片 8">
            <a:extLst>
              <a:ext uri="{FF2B5EF4-FFF2-40B4-BE49-F238E27FC236}">
                <a16:creationId xmlns:a16="http://schemas.microsoft.com/office/drawing/2014/main" id="{BEA76EB8-9437-4DD3-9798-84EFD91856C0}"/>
              </a:ext>
            </a:extLst>
          </p:cNvPr>
          <p:cNvPicPr>
            <a:picLocks noChangeAspect="1"/>
          </p:cNvPicPr>
          <p:nvPr/>
        </p:nvPicPr>
        <p:blipFill>
          <a:blip r:embed="rId6"/>
          <a:stretch>
            <a:fillRect/>
          </a:stretch>
        </p:blipFill>
        <p:spPr>
          <a:xfrm>
            <a:off x="8400223" y="1786794"/>
            <a:ext cx="3644311" cy="441492"/>
          </a:xfrm>
          <a:prstGeom prst="rect">
            <a:avLst/>
          </a:prstGeom>
        </p:spPr>
      </p:pic>
      <p:pic>
        <p:nvPicPr>
          <p:cNvPr id="10" name="图片 9">
            <a:extLst>
              <a:ext uri="{FF2B5EF4-FFF2-40B4-BE49-F238E27FC236}">
                <a16:creationId xmlns:a16="http://schemas.microsoft.com/office/drawing/2014/main" id="{EF19826D-67A2-4921-B971-1AB2E8C43E4B}"/>
              </a:ext>
            </a:extLst>
          </p:cNvPr>
          <p:cNvPicPr>
            <a:picLocks noChangeAspect="1"/>
          </p:cNvPicPr>
          <p:nvPr/>
        </p:nvPicPr>
        <p:blipFill>
          <a:blip r:embed="rId7"/>
          <a:stretch>
            <a:fillRect/>
          </a:stretch>
        </p:blipFill>
        <p:spPr>
          <a:xfrm>
            <a:off x="8287303" y="3004076"/>
            <a:ext cx="3876190" cy="371429"/>
          </a:xfrm>
          <a:prstGeom prst="rect">
            <a:avLst/>
          </a:prstGeom>
        </p:spPr>
      </p:pic>
      <p:pic>
        <p:nvPicPr>
          <p:cNvPr id="11" name="图片 10">
            <a:extLst>
              <a:ext uri="{FF2B5EF4-FFF2-40B4-BE49-F238E27FC236}">
                <a16:creationId xmlns:a16="http://schemas.microsoft.com/office/drawing/2014/main" id="{315249A7-AE1A-44C3-850D-2D59ED836950}"/>
              </a:ext>
            </a:extLst>
          </p:cNvPr>
          <p:cNvPicPr>
            <a:picLocks noChangeAspect="1"/>
          </p:cNvPicPr>
          <p:nvPr/>
        </p:nvPicPr>
        <p:blipFill>
          <a:blip r:embed="rId8"/>
          <a:stretch>
            <a:fillRect/>
          </a:stretch>
        </p:blipFill>
        <p:spPr>
          <a:xfrm>
            <a:off x="8339772" y="3547556"/>
            <a:ext cx="3704762" cy="352381"/>
          </a:xfrm>
          <a:prstGeom prst="rect">
            <a:avLst/>
          </a:prstGeom>
        </p:spPr>
      </p:pic>
      <p:pic>
        <p:nvPicPr>
          <p:cNvPr id="12" name="图片 11">
            <a:extLst>
              <a:ext uri="{FF2B5EF4-FFF2-40B4-BE49-F238E27FC236}">
                <a16:creationId xmlns:a16="http://schemas.microsoft.com/office/drawing/2014/main" id="{E81FD4A5-F269-44BC-99A8-7AC94F4C136C}"/>
              </a:ext>
            </a:extLst>
          </p:cNvPr>
          <p:cNvPicPr>
            <a:picLocks noChangeAspect="1"/>
          </p:cNvPicPr>
          <p:nvPr/>
        </p:nvPicPr>
        <p:blipFill>
          <a:blip r:embed="rId9"/>
          <a:stretch>
            <a:fillRect/>
          </a:stretch>
        </p:blipFill>
        <p:spPr>
          <a:xfrm>
            <a:off x="8306350" y="4117816"/>
            <a:ext cx="3857143" cy="876190"/>
          </a:xfrm>
          <a:prstGeom prst="rect">
            <a:avLst/>
          </a:prstGeom>
        </p:spPr>
      </p:pic>
      <p:pic>
        <p:nvPicPr>
          <p:cNvPr id="13" name="图片 12">
            <a:extLst>
              <a:ext uri="{FF2B5EF4-FFF2-40B4-BE49-F238E27FC236}">
                <a16:creationId xmlns:a16="http://schemas.microsoft.com/office/drawing/2014/main" id="{A4230E01-0761-48FC-AFC1-6F18F08DA170}"/>
              </a:ext>
            </a:extLst>
          </p:cNvPr>
          <p:cNvPicPr>
            <a:picLocks noChangeAspect="1"/>
          </p:cNvPicPr>
          <p:nvPr/>
        </p:nvPicPr>
        <p:blipFill>
          <a:blip r:embed="rId10"/>
          <a:stretch>
            <a:fillRect/>
          </a:stretch>
        </p:blipFill>
        <p:spPr>
          <a:xfrm>
            <a:off x="8500914" y="5261163"/>
            <a:ext cx="3209524" cy="361905"/>
          </a:xfrm>
          <a:prstGeom prst="rect">
            <a:avLst/>
          </a:prstGeom>
        </p:spPr>
      </p:pic>
      <p:pic>
        <p:nvPicPr>
          <p:cNvPr id="14" name="图片 13">
            <a:extLst>
              <a:ext uri="{FF2B5EF4-FFF2-40B4-BE49-F238E27FC236}">
                <a16:creationId xmlns:a16="http://schemas.microsoft.com/office/drawing/2014/main" id="{C31DFB66-065C-42B8-A627-6935C40BC6FB}"/>
              </a:ext>
            </a:extLst>
          </p:cNvPr>
          <p:cNvPicPr>
            <a:picLocks noChangeAspect="1"/>
          </p:cNvPicPr>
          <p:nvPr/>
        </p:nvPicPr>
        <p:blipFill>
          <a:blip r:embed="rId11"/>
          <a:stretch>
            <a:fillRect/>
          </a:stretch>
        </p:blipFill>
        <p:spPr>
          <a:xfrm>
            <a:off x="8445453" y="5782710"/>
            <a:ext cx="2942857" cy="609524"/>
          </a:xfrm>
          <a:prstGeom prst="rect">
            <a:avLst/>
          </a:prstGeom>
        </p:spPr>
      </p:pic>
      <p:pic>
        <p:nvPicPr>
          <p:cNvPr id="15" name="图片 14">
            <a:extLst>
              <a:ext uri="{FF2B5EF4-FFF2-40B4-BE49-F238E27FC236}">
                <a16:creationId xmlns:a16="http://schemas.microsoft.com/office/drawing/2014/main" id="{4DCE3A0C-8751-4AD2-A5C0-5884C84BBE02}"/>
              </a:ext>
            </a:extLst>
          </p:cNvPr>
          <p:cNvPicPr>
            <a:picLocks noChangeAspect="1"/>
          </p:cNvPicPr>
          <p:nvPr/>
        </p:nvPicPr>
        <p:blipFill>
          <a:blip r:embed="rId12"/>
          <a:stretch>
            <a:fillRect/>
          </a:stretch>
        </p:blipFill>
        <p:spPr>
          <a:xfrm>
            <a:off x="8412593" y="2414707"/>
            <a:ext cx="1872589" cy="3906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Approach</a:t>
            </a:r>
          </a:p>
        </p:txBody>
      </p:sp>
      <p:pic>
        <p:nvPicPr>
          <p:cNvPr id="5" name="图片 4">
            <a:extLst>
              <a:ext uri="{FF2B5EF4-FFF2-40B4-BE49-F238E27FC236}">
                <a16:creationId xmlns:a16="http://schemas.microsoft.com/office/drawing/2014/main" id="{985A93C9-8748-4D18-AD5C-A7BAF780A93C}"/>
              </a:ext>
            </a:extLst>
          </p:cNvPr>
          <p:cNvPicPr>
            <a:picLocks noChangeAspect="1"/>
          </p:cNvPicPr>
          <p:nvPr/>
        </p:nvPicPr>
        <p:blipFill>
          <a:blip r:embed="rId3"/>
          <a:stretch>
            <a:fillRect/>
          </a:stretch>
        </p:blipFill>
        <p:spPr>
          <a:xfrm>
            <a:off x="145143" y="1474844"/>
            <a:ext cx="6555080" cy="4751785"/>
          </a:xfrm>
          <a:prstGeom prst="rect">
            <a:avLst/>
          </a:prstGeom>
        </p:spPr>
      </p:pic>
      <p:pic>
        <p:nvPicPr>
          <p:cNvPr id="6" name="图片 5">
            <a:extLst>
              <a:ext uri="{FF2B5EF4-FFF2-40B4-BE49-F238E27FC236}">
                <a16:creationId xmlns:a16="http://schemas.microsoft.com/office/drawing/2014/main" id="{EA09010D-C6BF-4F94-938D-D366234D96F3}"/>
              </a:ext>
            </a:extLst>
          </p:cNvPr>
          <p:cNvPicPr>
            <a:picLocks noChangeAspect="1"/>
          </p:cNvPicPr>
          <p:nvPr/>
        </p:nvPicPr>
        <p:blipFill>
          <a:blip r:embed="rId4"/>
          <a:stretch>
            <a:fillRect/>
          </a:stretch>
        </p:blipFill>
        <p:spPr>
          <a:xfrm>
            <a:off x="7128851" y="1710567"/>
            <a:ext cx="4698387" cy="28314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a:t>Experiments</a:t>
            </a:r>
          </a:p>
        </p:txBody>
      </p:sp>
      <p:pic>
        <p:nvPicPr>
          <p:cNvPr id="5" name="图片 4">
            <a:extLst>
              <a:ext uri="{FF2B5EF4-FFF2-40B4-BE49-F238E27FC236}">
                <a16:creationId xmlns:a16="http://schemas.microsoft.com/office/drawing/2014/main" id="{FBB9555E-EC27-4CF3-BAF3-328D63AD74F4}"/>
              </a:ext>
            </a:extLst>
          </p:cNvPr>
          <p:cNvPicPr>
            <a:picLocks noChangeAspect="1"/>
          </p:cNvPicPr>
          <p:nvPr/>
        </p:nvPicPr>
        <p:blipFill>
          <a:blip r:embed="rId3"/>
          <a:stretch>
            <a:fillRect/>
          </a:stretch>
        </p:blipFill>
        <p:spPr>
          <a:xfrm>
            <a:off x="1096366" y="1797752"/>
            <a:ext cx="9609524" cy="41619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548640"/>
            <a:ext cx="10515600" cy="987552"/>
          </a:xfrm>
        </p:spPr>
        <p:txBody>
          <a:bodyPr/>
          <a:lstStyle/>
          <a:p>
            <a:r>
              <a:rPr lang="en-US" altLang="zh-CN" sz="4400" dirty="0"/>
              <a:t>Conclusion</a:t>
            </a:r>
            <a:br>
              <a:rPr lang="en-US" altLang="zh-CN" sz="3200" dirty="0"/>
            </a:br>
            <a:endParaRPr lang="zh-CN" altLang="en-US" dirty="0"/>
          </a:p>
        </p:txBody>
      </p:sp>
      <p:sp>
        <p:nvSpPr>
          <p:cNvPr id="3" name="内容占位符 2"/>
          <p:cNvSpPr>
            <a:spLocks noGrp="1"/>
          </p:cNvSpPr>
          <p:nvPr>
            <p:ph idx="1"/>
          </p:nvPr>
        </p:nvSpPr>
        <p:spPr>
          <a:xfrm>
            <a:off x="838200" y="1316990"/>
            <a:ext cx="11353800" cy="4860290"/>
          </a:xfrm>
        </p:spPr>
        <p:txBody>
          <a:bodyPr>
            <a:normAutofit fontScale="90000"/>
          </a:bodyPr>
          <a:lstStyle/>
          <a:p>
            <a:pPr marL="0" indent="0">
              <a:lnSpc>
                <a:spcPct val="150000"/>
              </a:lnSpc>
              <a:buNone/>
            </a:pPr>
            <a:r>
              <a:rPr lang="en-US" altLang="zh-CN" dirty="0">
                <a:solidFill>
                  <a:schemeClr val="tx1"/>
                </a:solidFill>
                <a:effectLst/>
              </a:rPr>
              <a:t>1</a:t>
            </a:r>
            <a:r>
              <a:rPr dirty="0">
                <a:solidFill>
                  <a:schemeClr val="tx1"/>
                </a:solidFill>
                <a:effectLst/>
              </a:rPr>
              <a:t>、</a:t>
            </a:r>
            <a:r>
              <a:rPr lang="en-US" b="0" dirty="0">
                <a:solidFill>
                  <a:schemeClr val="tx1"/>
                </a:solidFill>
                <a:effectLst/>
              </a:rPr>
              <a:t>This paper </a:t>
            </a:r>
            <a:r>
              <a:rPr lang="en-US" altLang="zh-CN" b="0" dirty="0">
                <a:solidFill>
                  <a:schemeClr val="tx1"/>
                </a:solidFill>
                <a:effectLst/>
              </a:rPr>
              <a:t>proposes deep Short Text Classification with Knowledge Powered Attention. This is the first attention model which combines prior knowledge in KBs to enrich the semantic information of the short </a:t>
            </a:r>
            <a:r>
              <a:rPr lang="en-US" altLang="zh-CN" b="0">
                <a:solidFill>
                  <a:schemeClr val="tx1"/>
                </a:solidFill>
                <a:effectLst/>
              </a:rPr>
              <a:t>text.</a:t>
            </a:r>
          </a:p>
          <a:p>
            <a:pPr marL="0" indent="0">
              <a:lnSpc>
                <a:spcPct val="150000"/>
              </a:lnSpc>
              <a:buNone/>
            </a:pPr>
            <a:endParaRPr lang="en-US" altLang="zh-CN" b="0" dirty="0">
              <a:solidFill>
                <a:schemeClr val="tx1"/>
              </a:solidFill>
              <a:effectLst/>
            </a:endParaRPr>
          </a:p>
          <a:p>
            <a:pPr marL="0" indent="0">
              <a:lnSpc>
                <a:spcPct val="150000"/>
              </a:lnSpc>
              <a:buNone/>
            </a:pPr>
            <a:r>
              <a:rPr lang="en-US" altLang="zh-CN" dirty="0">
                <a:solidFill>
                  <a:schemeClr val="tx1"/>
                </a:solidFill>
                <a:effectLst/>
              </a:rPr>
              <a:t>2</a:t>
            </a:r>
            <a:r>
              <a:rPr dirty="0">
                <a:solidFill>
                  <a:schemeClr val="tx1"/>
                </a:solidFill>
                <a:effectLst/>
              </a:rPr>
              <a:t>、</a:t>
            </a:r>
            <a:r>
              <a:rPr lang="en-US" altLang="zh-CN" b="0" dirty="0">
                <a:solidFill>
                  <a:schemeClr val="tx1"/>
                </a:solidFill>
                <a:effectLst/>
              </a:rPr>
              <a:t>introduce two attention mechanisms (i.e., C-ST and C-CS attention) to measure the importance of each concept from two aspects and combine them by a soft switch to acquire the weight of concept adaptively.</a:t>
            </a:r>
            <a:br>
              <a:rPr lang="en-US" altLang="zh-CN" dirty="0"/>
            </a:br>
            <a:r>
              <a:rPr lang="en-US" altLang="zh-CN" b="0" dirty="0">
                <a:solidFill>
                  <a:schemeClr val="tx1"/>
                </a:solidFill>
              </a:rPr>
              <a:t> </a:t>
            </a:r>
            <a:br>
              <a:rPr lang="en-US" altLang="zh-CN" b="0" dirty="0">
                <a:solidFill>
                  <a:schemeClr val="tx1"/>
                </a:solidFill>
              </a:rPr>
            </a:br>
            <a:endParaRPr lang="en-US" altLang="zh-CN" b="0" dirty="0">
              <a:solidFill>
                <a:schemeClr val="tx1"/>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1098</Words>
  <Application>Microsoft Office PowerPoint</Application>
  <PresentationFormat>宽屏</PresentationFormat>
  <Paragraphs>66</Paragraphs>
  <Slides>8</Slides>
  <Notes>8</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8</vt:i4>
      </vt:variant>
    </vt:vector>
  </HeadingPairs>
  <TitlesOfParts>
    <vt:vector size="21" baseType="lpstr">
      <vt:lpstr>Bahnschrift Condensed</vt:lpstr>
      <vt:lpstr>等线</vt:lpstr>
      <vt:lpstr>黑体</vt:lpstr>
      <vt:lpstr>华康俪金黑W8(P)</vt:lpstr>
      <vt:lpstr>楷体</vt:lpstr>
      <vt:lpstr>宋体</vt:lpstr>
      <vt:lpstr>Arial</vt:lpstr>
      <vt:lpstr>Cambria Math</vt:lpstr>
      <vt:lpstr>Gill Sans Ultra Bold</vt:lpstr>
      <vt:lpstr>Times New Roman</vt:lpstr>
      <vt:lpstr>Wingdings</vt:lpstr>
      <vt:lpstr>Office 主题​​</vt:lpstr>
      <vt:lpstr>Equation.KSEE3</vt:lpstr>
      <vt:lpstr>PowerPoint 演示文稿</vt:lpstr>
      <vt:lpstr>Outline</vt:lpstr>
      <vt:lpstr>Background</vt:lpstr>
      <vt:lpstr>Motivation</vt:lpstr>
      <vt:lpstr>Approach</vt:lpstr>
      <vt:lpstr>Approach</vt:lpstr>
      <vt:lpstr>Experiments</vt:lpstr>
      <vt:lpstr>Conclusion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1 23</cp:lastModifiedBy>
  <cp:revision>962</cp:revision>
  <dcterms:created xsi:type="dcterms:W3CDTF">2017-04-22T07:59:00Z</dcterms:created>
  <dcterms:modified xsi:type="dcterms:W3CDTF">2020-04-07T08:05:28Z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